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8" r:id="rId3"/>
    <p:sldId id="259" r:id="rId4"/>
    <p:sldId id="261" r:id="rId5"/>
    <p:sldId id="260" r:id="rId6"/>
    <p:sldId id="308" r:id="rId7"/>
    <p:sldId id="313" r:id="rId8"/>
    <p:sldId id="320" r:id="rId9"/>
    <p:sldId id="303" r:id="rId10"/>
    <p:sldId id="314" r:id="rId11"/>
    <p:sldId id="324" r:id="rId12"/>
    <p:sldId id="321" r:id="rId13"/>
    <p:sldId id="319" r:id="rId14"/>
    <p:sldId id="323"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3558A5-C8C0-430C-8AFF-3B525CFFDE76}" v="250" dt="2021-11-30T11:58:58.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7456" autoAdjust="0"/>
  </p:normalViewPr>
  <p:slideViewPr>
    <p:cSldViewPr snapToGrid="0">
      <p:cViewPr varScale="1">
        <p:scale>
          <a:sx n="42" d="100"/>
          <a:sy n="42" d="100"/>
        </p:scale>
        <p:origin x="144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903558A5-C8C0-430C-8AFF-3B525CFFDE76}"/>
    <pc:docChg chg="undo custSel addSld modSld sldOrd">
      <pc:chgData name="Gerjan de Ruiter" userId="5d7c516b-9dcd-41a8-99d3-54425d29895b" providerId="ADAL" clId="{903558A5-C8C0-430C-8AFF-3B525CFFDE76}" dt="2021-11-30T12:01:36.553" v="867" actId="12"/>
      <pc:docMkLst>
        <pc:docMk/>
      </pc:docMkLst>
      <pc:sldChg chg="modSp mod">
        <pc:chgData name="Gerjan de Ruiter" userId="5d7c516b-9dcd-41a8-99d3-54425d29895b" providerId="ADAL" clId="{903558A5-C8C0-430C-8AFF-3B525CFFDE76}" dt="2021-11-30T11:41:34.796" v="13" actId="20577"/>
        <pc:sldMkLst>
          <pc:docMk/>
          <pc:sldMk cId="2743727204" sldId="258"/>
        </pc:sldMkLst>
        <pc:spChg chg="mod">
          <ac:chgData name="Gerjan de Ruiter" userId="5d7c516b-9dcd-41a8-99d3-54425d29895b" providerId="ADAL" clId="{903558A5-C8C0-430C-8AFF-3B525CFFDE76}" dt="2021-11-30T11:41:34.796" v="13" actId="20577"/>
          <ac:spMkLst>
            <pc:docMk/>
            <pc:sldMk cId="2743727204" sldId="258"/>
            <ac:spMk id="3" creationId="{33F9585F-3BA6-4E67-8D44-1603740BB700}"/>
          </ac:spMkLst>
        </pc:spChg>
      </pc:sldChg>
      <pc:sldChg chg="modSp add mod">
        <pc:chgData name="Gerjan de Ruiter" userId="5d7c516b-9dcd-41a8-99d3-54425d29895b" providerId="ADAL" clId="{903558A5-C8C0-430C-8AFF-3B525CFFDE76}" dt="2021-11-30T11:41:45.510" v="16" actId="113"/>
        <pc:sldMkLst>
          <pc:docMk/>
          <pc:sldMk cId="2443670158" sldId="259"/>
        </pc:sldMkLst>
        <pc:graphicFrameChg chg="modGraphic">
          <ac:chgData name="Gerjan de Ruiter" userId="5d7c516b-9dcd-41a8-99d3-54425d29895b" providerId="ADAL" clId="{903558A5-C8C0-430C-8AFF-3B525CFFDE76}" dt="2021-11-30T11:41:45.510" v="16" actId="113"/>
          <ac:graphicFrameMkLst>
            <pc:docMk/>
            <pc:sldMk cId="2443670158" sldId="259"/>
            <ac:graphicFrameMk id="9" creationId="{58263304-E62C-4776-8421-AAF3A9E924AD}"/>
          </ac:graphicFrameMkLst>
        </pc:graphicFrameChg>
      </pc:sldChg>
      <pc:sldChg chg="modSp add mod">
        <pc:chgData name="Gerjan de Ruiter" userId="5d7c516b-9dcd-41a8-99d3-54425d29895b" providerId="ADAL" clId="{903558A5-C8C0-430C-8AFF-3B525CFFDE76}" dt="2021-11-30T12:01:27.808" v="865" actId="313"/>
        <pc:sldMkLst>
          <pc:docMk/>
          <pc:sldMk cId="1357749316" sldId="260"/>
        </pc:sldMkLst>
        <pc:spChg chg="mod">
          <ac:chgData name="Gerjan de Ruiter" userId="5d7c516b-9dcd-41a8-99d3-54425d29895b" providerId="ADAL" clId="{903558A5-C8C0-430C-8AFF-3B525CFFDE76}" dt="2021-11-30T12:01:27.808" v="865" actId="313"/>
          <ac:spMkLst>
            <pc:docMk/>
            <pc:sldMk cId="1357749316" sldId="260"/>
            <ac:spMk id="8" creationId="{4B938E5C-47BF-4CB3-8D04-591005700FA0}"/>
          </ac:spMkLst>
        </pc:spChg>
      </pc:sldChg>
      <pc:sldChg chg="addSp delSp modSp add mod">
        <pc:chgData name="Gerjan de Ruiter" userId="5d7c516b-9dcd-41a8-99d3-54425d29895b" providerId="ADAL" clId="{903558A5-C8C0-430C-8AFF-3B525CFFDE76}" dt="2021-11-30T11:46:50.934" v="33" actId="478"/>
        <pc:sldMkLst>
          <pc:docMk/>
          <pc:sldMk cId="4001898953" sldId="261"/>
        </pc:sldMkLst>
        <pc:spChg chg="mod">
          <ac:chgData name="Gerjan de Ruiter" userId="5d7c516b-9dcd-41a8-99d3-54425d29895b" providerId="ADAL" clId="{903558A5-C8C0-430C-8AFF-3B525CFFDE76}" dt="2021-11-30T11:45:18.854" v="30"/>
          <ac:spMkLst>
            <pc:docMk/>
            <pc:sldMk cId="4001898953" sldId="261"/>
            <ac:spMk id="4" creationId="{91FE07F5-4FDF-4526-8EAB-F1AAF340E4D9}"/>
          </ac:spMkLst>
        </pc:spChg>
        <pc:spChg chg="add del mod">
          <ac:chgData name="Gerjan de Ruiter" userId="5d7c516b-9dcd-41a8-99d3-54425d29895b" providerId="ADAL" clId="{903558A5-C8C0-430C-8AFF-3B525CFFDE76}" dt="2021-11-30T11:44:40.471" v="19"/>
          <ac:spMkLst>
            <pc:docMk/>
            <pc:sldMk cId="4001898953" sldId="261"/>
            <ac:spMk id="5" creationId="{D2849142-EB4C-42FC-A7D6-D73246A77635}"/>
          </ac:spMkLst>
        </pc:spChg>
        <pc:spChg chg="del">
          <ac:chgData name="Gerjan de Ruiter" userId="5d7c516b-9dcd-41a8-99d3-54425d29895b" providerId="ADAL" clId="{903558A5-C8C0-430C-8AFF-3B525CFFDE76}" dt="2021-11-30T11:44:45.070" v="20" actId="26606"/>
          <ac:spMkLst>
            <pc:docMk/>
            <pc:sldMk cId="4001898953" sldId="261"/>
            <ac:spMk id="16" creationId="{9152697C-E403-487B-94B5-0E22C3BB2D72}"/>
          </ac:spMkLst>
        </pc:spChg>
        <pc:spChg chg="add del">
          <ac:chgData name="Gerjan de Ruiter" userId="5d7c516b-9dcd-41a8-99d3-54425d29895b" providerId="ADAL" clId="{903558A5-C8C0-430C-8AFF-3B525CFFDE76}" dt="2021-11-30T11:46:50.934" v="33" actId="478"/>
          <ac:spMkLst>
            <pc:docMk/>
            <pc:sldMk cId="4001898953" sldId="261"/>
            <ac:spMk id="21" creationId="{7F413A0A-490E-48D8-B162-82611A113AA0}"/>
          </ac:spMkLst>
        </pc:spChg>
        <pc:picChg chg="add mod ord">
          <ac:chgData name="Gerjan de Ruiter" userId="5d7c516b-9dcd-41a8-99d3-54425d29895b" providerId="ADAL" clId="{903558A5-C8C0-430C-8AFF-3B525CFFDE76}" dt="2021-11-30T11:44:50.155" v="22" actId="1076"/>
          <ac:picMkLst>
            <pc:docMk/>
            <pc:sldMk cId="4001898953" sldId="261"/>
            <ac:picMk id="8" creationId="{C751A102-184A-4E98-8DC1-E3C8A15832A4}"/>
          </ac:picMkLst>
        </pc:picChg>
        <pc:picChg chg="add mod">
          <ac:chgData name="Gerjan de Ruiter" userId="5d7c516b-9dcd-41a8-99d3-54425d29895b" providerId="ADAL" clId="{903558A5-C8C0-430C-8AFF-3B525CFFDE76}" dt="2021-11-30T11:45:00.273" v="25" actId="1076"/>
          <ac:picMkLst>
            <pc:docMk/>
            <pc:sldMk cId="4001898953" sldId="261"/>
            <ac:picMk id="10" creationId="{91007CA4-51EB-498F-BA76-F3F6C2EE121B}"/>
          </ac:picMkLst>
        </pc:picChg>
        <pc:picChg chg="del">
          <ac:chgData name="Gerjan de Ruiter" userId="5d7c516b-9dcd-41a8-99d3-54425d29895b" providerId="ADAL" clId="{903558A5-C8C0-430C-8AFF-3B525CFFDE76}" dt="2021-11-30T11:44:31.579" v="18" actId="478"/>
          <ac:picMkLst>
            <pc:docMk/>
            <pc:sldMk cId="4001898953" sldId="261"/>
            <ac:picMk id="11" creationId="{3898001C-5B0E-487B-8AD1-52932F8B610A}"/>
          </ac:picMkLst>
        </pc:picChg>
        <pc:picChg chg="add mod">
          <ac:chgData name="Gerjan de Ruiter" userId="5d7c516b-9dcd-41a8-99d3-54425d29895b" providerId="ADAL" clId="{903558A5-C8C0-430C-8AFF-3B525CFFDE76}" dt="2021-11-30T11:45:08.736" v="29" actId="14100"/>
          <ac:picMkLst>
            <pc:docMk/>
            <pc:sldMk cId="4001898953" sldId="261"/>
            <ac:picMk id="12" creationId="{2003BEF9-153A-4754-AADF-F3E2DC5E8183}"/>
          </ac:picMkLst>
        </pc:picChg>
      </pc:sldChg>
      <pc:sldChg chg="modSp add mod ord modAnim modNotesTx">
        <pc:chgData name="Gerjan de Ruiter" userId="5d7c516b-9dcd-41a8-99d3-54425d29895b" providerId="ADAL" clId="{903558A5-C8C0-430C-8AFF-3B525CFFDE76}" dt="2021-11-30T11:59:13.466" v="758" actId="20577"/>
        <pc:sldMkLst>
          <pc:docMk/>
          <pc:sldMk cId="303055656" sldId="303"/>
        </pc:sldMkLst>
        <pc:spChg chg="mod">
          <ac:chgData name="Gerjan de Ruiter" userId="5d7c516b-9dcd-41a8-99d3-54425d29895b" providerId="ADAL" clId="{903558A5-C8C0-430C-8AFF-3B525CFFDE76}" dt="2021-11-30T11:59:13.466" v="758" actId="20577"/>
          <ac:spMkLst>
            <pc:docMk/>
            <pc:sldMk cId="303055656" sldId="303"/>
            <ac:spMk id="2" creationId="{CF3A2DD1-0C96-4053-B38E-C10FCF91F540}"/>
          </ac:spMkLst>
        </pc:spChg>
        <pc:spChg chg="mod">
          <ac:chgData name="Gerjan de Ruiter" userId="5d7c516b-9dcd-41a8-99d3-54425d29895b" providerId="ADAL" clId="{903558A5-C8C0-430C-8AFF-3B525CFFDE76}" dt="2021-11-30T11:58:58.012" v="748" actId="20577"/>
          <ac:spMkLst>
            <pc:docMk/>
            <pc:sldMk cId="303055656" sldId="303"/>
            <ac:spMk id="4" creationId="{46055C07-A363-449A-B7D1-CD13B93A6D63}"/>
          </ac:spMkLst>
        </pc:spChg>
        <pc:picChg chg="mod modCrop">
          <ac:chgData name="Gerjan de Ruiter" userId="5d7c516b-9dcd-41a8-99d3-54425d29895b" providerId="ADAL" clId="{903558A5-C8C0-430C-8AFF-3B525CFFDE76}" dt="2021-11-30T11:48:52.714" v="44" actId="1076"/>
          <ac:picMkLst>
            <pc:docMk/>
            <pc:sldMk cId="303055656" sldId="303"/>
            <ac:picMk id="7" creationId="{E58799BF-BE4D-4024-B2F1-C51D7D7A377A}"/>
          </ac:picMkLst>
        </pc:picChg>
      </pc:sldChg>
      <pc:sldChg chg="add">
        <pc:chgData name="Gerjan de Ruiter" userId="5d7c516b-9dcd-41a8-99d3-54425d29895b" providerId="ADAL" clId="{903558A5-C8C0-430C-8AFF-3B525CFFDE76}" dt="2021-11-30T11:53:34.632" v="305"/>
        <pc:sldMkLst>
          <pc:docMk/>
          <pc:sldMk cId="1497826473" sldId="308"/>
        </pc:sldMkLst>
      </pc:sldChg>
      <pc:sldChg chg="modSp add mod modNotesTx">
        <pc:chgData name="Gerjan de Ruiter" userId="5d7c516b-9dcd-41a8-99d3-54425d29895b" providerId="ADAL" clId="{903558A5-C8C0-430C-8AFF-3B525CFFDE76}" dt="2021-11-30T11:58:22.413" v="710" actId="20577"/>
        <pc:sldMkLst>
          <pc:docMk/>
          <pc:sldMk cId="2503958490" sldId="313"/>
        </pc:sldMkLst>
        <pc:picChg chg="mod">
          <ac:chgData name="Gerjan de Ruiter" userId="5d7c516b-9dcd-41a8-99d3-54425d29895b" providerId="ADAL" clId="{903558A5-C8C0-430C-8AFF-3B525CFFDE76}" dt="2021-11-30T11:54:04.451" v="334" actId="1076"/>
          <ac:picMkLst>
            <pc:docMk/>
            <pc:sldMk cId="2503958490" sldId="313"/>
            <ac:picMk id="5" creationId="{9C81E2A5-B60A-46F2-AC4D-DA47BFE66009}"/>
          </ac:picMkLst>
        </pc:picChg>
      </pc:sldChg>
      <pc:sldChg chg="modSp add mod ord">
        <pc:chgData name="Gerjan de Ruiter" userId="5d7c516b-9dcd-41a8-99d3-54425d29895b" providerId="ADAL" clId="{903558A5-C8C0-430C-8AFF-3B525CFFDE76}" dt="2021-11-30T11:58:38.564" v="715"/>
        <pc:sldMkLst>
          <pc:docMk/>
          <pc:sldMk cId="3168707027" sldId="314"/>
        </pc:sldMkLst>
        <pc:spChg chg="mod">
          <ac:chgData name="Gerjan de Ruiter" userId="5d7c516b-9dcd-41a8-99d3-54425d29895b" providerId="ADAL" clId="{903558A5-C8C0-430C-8AFF-3B525CFFDE76}" dt="2021-11-30T11:54:18.060" v="344" actId="20577"/>
          <ac:spMkLst>
            <pc:docMk/>
            <pc:sldMk cId="3168707027" sldId="314"/>
            <ac:spMk id="2" creationId="{00000000-0000-0000-0000-000000000000}"/>
          </ac:spMkLst>
        </pc:spChg>
      </pc:sldChg>
      <pc:sldChg chg="modSp add mod">
        <pc:chgData name="Gerjan de Ruiter" userId="5d7c516b-9dcd-41a8-99d3-54425d29895b" providerId="ADAL" clId="{903558A5-C8C0-430C-8AFF-3B525CFFDE76}" dt="2021-11-30T11:57:47.287" v="705" actId="20577"/>
        <pc:sldMkLst>
          <pc:docMk/>
          <pc:sldMk cId="1043508861" sldId="319"/>
        </pc:sldMkLst>
        <pc:spChg chg="mod">
          <ac:chgData name="Gerjan de Ruiter" userId="5d7c516b-9dcd-41a8-99d3-54425d29895b" providerId="ADAL" clId="{903558A5-C8C0-430C-8AFF-3B525CFFDE76}" dt="2021-11-30T11:56:13.370" v="535" actId="20577"/>
          <ac:spMkLst>
            <pc:docMk/>
            <pc:sldMk cId="1043508861" sldId="319"/>
            <ac:spMk id="2" creationId="{CF3A2DD1-0C96-4053-B38E-C10FCF91F540}"/>
          </ac:spMkLst>
        </pc:spChg>
        <pc:spChg chg="mod">
          <ac:chgData name="Gerjan de Ruiter" userId="5d7c516b-9dcd-41a8-99d3-54425d29895b" providerId="ADAL" clId="{903558A5-C8C0-430C-8AFF-3B525CFFDE76}" dt="2021-11-30T11:57:47.287" v="705" actId="20577"/>
          <ac:spMkLst>
            <pc:docMk/>
            <pc:sldMk cId="1043508861" sldId="319"/>
            <ac:spMk id="4" creationId="{46055C07-A363-449A-B7D1-CD13B93A6D63}"/>
          </ac:spMkLst>
        </pc:spChg>
      </pc:sldChg>
      <pc:sldChg chg="modSp add mod ord">
        <pc:chgData name="Gerjan de Ruiter" userId="5d7c516b-9dcd-41a8-99d3-54425d29895b" providerId="ADAL" clId="{903558A5-C8C0-430C-8AFF-3B525CFFDE76}" dt="2021-11-30T11:59:22.970" v="759" actId="1076"/>
        <pc:sldMkLst>
          <pc:docMk/>
          <pc:sldMk cId="3378382795" sldId="320"/>
        </pc:sldMkLst>
        <pc:picChg chg="mod">
          <ac:chgData name="Gerjan de Ruiter" userId="5d7c516b-9dcd-41a8-99d3-54425d29895b" providerId="ADAL" clId="{903558A5-C8C0-430C-8AFF-3B525CFFDE76}" dt="2021-11-30T11:59:22.970" v="759" actId="1076"/>
          <ac:picMkLst>
            <pc:docMk/>
            <pc:sldMk cId="3378382795" sldId="320"/>
            <ac:picMk id="5" creationId="{37B99A43-6AE1-48FA-86CC-911DF3025722}"/>
          </ac:picMkLst>
        </pc:picChg>
      </pc:sldChg>
      <pc:sldChg chg="modSp add mod">
        <pc:chgData name="Gerjan de Ruiter" userId="5d7c516b-9dcd-41a8-99d3-54425d29895b" providerId="ADAL" clId="{903558A5-C8C0-430C-8AFF-3B525CFFDE76}" dt="2021-11-30T11:55:30.422" v="528" actId="403"/>
        <pc:sldMkLst>
          <pc:docMk/>
          <pc:sldMk cId="4087926220" sldId="321"/>
        </pc:sldMkLst>
        <pc:spChg chg="mod">
          <ac:chgData name="Gerjan de Ruiter" userId="5d7c516b-9dcd-41a8-99d3-54425d29895b" providerId="ADAL" clId="{903558A5-C8C0-430C-8AFF-3B525CFFDE76}" dt="2021-11-30T11:55:30.422" v="528" actId="403"/>
          <ac:spMkLst>
            <pc:docMk/>
            <pc:sldMk cId="4087926220" sldId="321"/>
            <ac:spMk id="2" creationId="{312A735E-3DF3-491C-8C68-2C624A6DE9E7}"/>
          </ac:spMkLst>
        </pc:spChg>
      </pc:sldChg>
      <pc:sldChg chg="modSp add mod">
        <pc:chgData name="Gerjan de Ruiter" userId="5d7c516b-9dcd-41a8-99d3-54425d29895b" providerId="ADAL" clId="{903558A5-C8C0-430C-8AFF-3B525CFFDE76}" dt="2021-11-30T12:01:36.553" v="867" actId="12"/>
        <pc:sldMkLst>
          <pc:docMk/>
          <pc:sldMk cId="2421706736" sldId="323"/>
        </pc:sldMkLst>
        <pc:spChg chg="mod">
          <ac:chgData name="Gerjan de Ruiter" userId="5d7c516b-9dcd-41a8-99d3-54425d29895b" providerId="ADAL" clId="{903558A5-C8C0-430C-8AFF-3B525CFFDE76}" dt="2021-11-30T12:01:36.553" v="867" actId="12"/>
          <ac:spMkLst>
            <pc:docMk/>
            <pc:sldMk cId="2421706736" sldId="323"/>
            <ac:spMk id="8" creationId="{4B938E5C-47BF-4CB3-8D04-591005700FA0}"/>
          </ac:spMkLst>
        </pc:spChg>
      </pc:sldChg>
      <pc:sldChg chg="add">
        <pc:chgData name="Gerjan de Ruiter" userId="5d7c516b-9dcd-41a8-99d3-54425d29895b" providerId="ADAL" clId="{903558A5-C8C0-430C-8AFF-3B525CFFDE76}" dt="2021-11-30T11:55:40.666" v="529"/>
        <pc:sldMkLst>
          <pc:docMk/>
          <pc:sldMk cId="2426787838"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5EBD5-C569-4D7A-9004-4453B66FF31A}" type="datetimeFigureOut">
              <a:rPr lang="nl-NL" smtClean="0"/>
              <a:t>30-11-2021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E9568-13D2-4174-8471-92A0DC8E7F43}" type="slidenum">
              <a:rPr lang="nl-NL" smtClean="0"/>
              <a:t>‹nr.›</a:t>
            </a:fld>
            <a:endParaRPr lang="nl-NL"/>
          </a:p>
        </p:txBody>
      </p:sp>
    </p:spTree>
    <p:extLst>
      <p:ext uri="{BB962C8B-B14F-4D97-AF65-F5344CB8AC3E}">
        <p14:creationId xmlns:p14="http://schemas.microsoft.com/office/powerpoint/2010/main" val="218924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llenmacarthurfoundation.org/assets/downloads/TCE_Ellen-MacArthur-Foundation_9-Dec-2015.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sciencedirect.com/science/article/pii/S0959652617330706?via%3Dihub"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2</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12</a:t>
            </a:fld>
            <a:endParaRPr lang="nl-NL"/>
          </a:p>
        </p:txBody>
      </p:sp>
    </p:spTree>
    <p:extLst>
      <p:ext uri="{BB962C8B-B14F-4D97-AF65-F5344CB8AC3E}">
        <p14:creationId xmlns:p14="http://schemas.microsoft.com/office/powerpoint/2010/main" val="227478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4</a:t>
            </a:fld>
            <a:endParaRPr lang="nl-NL"/>
          </a:p>
        </p:txBody>
      </p:sp>
    </p:spTree>
    <p:extLst>
      <p:ext uri="{BB962C8B-B14F-4D97-AF65-F5344CB8AC3E}">
        <p14:creationId xmlns:p14="http://schemas.microsoft.com/office/powerpoint/2010/main" val="229415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444444"/>
                </a:solidFill>
                <a:effectLst/>
                <a:latin typeface="Open Sans"/>
              </a:rPr>
              <a:t>In een circulaire economie worden materiaalkringlopen gesloten naar het voorbeeld van een ecosysteem. Afval bestaat niet, want elke reststroom kan gebruikt worden voor het maken van een nieuw product. Toxische stoffen worden geëlimineerd en reststromen worden gescheiden in een biologische en een technische kringloop. Producenten nemen hun producten na gebruik terug en herstellen deze voor een nieuwe gebruiksleven (</a:t>
            </a:r>
            <a:r>
              <a:rPr lang="nl-NL" b="0" i="0" u="none" strike="noStrike" dirty="0">
                <a:solidFill>
                  <a:srgbClr val="AFCA00"/>
                </a:solidFill>
                <a:effectLst/>
                <a:latin typeface="Open Sans"/>
                <a:hlinkClick r:id="rId3"/>
              </a:rPr>
              <a:t>Ellen </a:t>
            </a:r>
            <a:r>
              <a:rPr lang="nl-NL" b="0" i="0" u="none" strike="noStrike" dirty="0" err="1">
                <a:solidFill>
                  <a:srgbClr val="AFCA00"/>
                </a:solidFill>
                <a:effectLst/>
                <a:latin typeface="Open Sans"/>
                <a:hlinkClick r:id="rId3"/>
              </a:rPr>
              <a:t>MacArthur</a:t>
            </a:r>
            <a:r>
              <a:rPr lang="nl-NL" b="0" i="0" u="none" strike="noStrike" dirty="0">
                <a:solidFill>
                  <a:srgbClr val="AFCA00"/>
                </a:solidFill>
                <a:effectLst/>
                <a:latin typeface="Open Sans"/>
                <a:hlinkClick r:id="rId3"/>
              </a:rPr>
              <a:t> Foundation, 2015a).</a:t>
            </a:r>
            <a:r>
              <a:rPr lang="nl-NL" b="0" i="0" dirty="0">
                <a:solidFill>
                  <a:srgbClr val="444444"/>
                </a:solidFill>
                <a:effectLst/>
                <a:latin typeface="Open Sans"/>
              </a:rPr>
              <a:t> In dit systeem is het dus niet alleen belangrijk dat materialen op een goede manier gerecycled worden, maar juist dat producten, onderdelen en grondstoffen in deze kringlopen van hoogwaardige kwaliteit blijven (</a:t>
            </a:r>
            <a:r>
              <a:rPr lang="nl-NL" b="0" i="0" u="none" strike="noStrike" dirty="0" err="1">
                <a:solidFill>
                  <a:srgbClr val="AFCA00"/>
                </a:solidFill>
                <a:effectLst/>
                <a:latin typeface="Open Sans"/>
                <a:hlinkClick r:id="rId4"/>
              </a:rPr>
              <a:t>Korhonen</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Nuur</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Feldmann</a:t>
            </a:r>
            <a:r>
              <a:rPr lang="nl-NL" b="0" i="0" u="none" strike="noStrike" dirty="0">
                <a:solidFill>
                  <a:srgbClr val="AFCA00"/>
                </a:solidFill>
                <a:effectLst/>
                <a:latin typeface="Open Sans"/>
                <a:hlinkClick r:id="rId4"/>
              </a:rPr>
              <a:t> &amp; </a:t>
            </a:r>
            <a:r>
              <a:rPr lang="nl-NL" b="0" i="0" u="none" strike="noStrike" dirty="0" err="1">
                <a:solidFill>
                  <a:srgbClr val="AFCA00"/>
                </a:solidFill>
                <a:effectLst/>
                <a:latin typeface="Open Sans"/>
                <a:hlinkClick r:id="rId4"/>
              </a:rPr>
              <a:t>Birkie</a:t>
            </a:r>
            <a:r>
              <a:rPr lang="nl-NL" b="0" i="0" u="none" strike="noStrike" dirty="0">
                <a:solidFill>
                  <a:srgbClr val="AFCA00"/>
                </a:solidFill>
                <a:effectLst/>
                <a:latin typeface="Open Sans"/>
                <a:hlinkClick r:id="rId4"/>
              </a:rPr>
              <a:t>, 2018</a:t>
            </a:r>
            <a:r>
              <a:rPr lang="nl-NL" b="0" i="0" dirty="0">
                <a:solidFill>
                  <a:srgbClr val="444444"/>
                </a:solidFill>
                <a:effectLst/>
                <a:latin typeface="Open Sans"/>
              </a:rPr>
              <a:t>).</a:t>
            </a:r>
          </a:p>
          <a:p>
            <a:endParaRPr lang="nl-NL" dirty="0"/>
          </a:p>
        </p:txBody>
      </p:sp>
      <p:sp>
        <p:nvSpPr>
          <p:cNvPr id="4" name="Tijdelijke aanduiding voor dianummer 3"/>
          <p:cNvSpPr>
            <a:spLocks noGrp="1"/>
          </p:cNvSpPr>
          <p:nvPr>
            <p:ph type="sldNum" sz="quarter" idx="5"/>
          </p:nvPr>
        </p:nvSpPr>
        <p:spPr/>
        <p:txBody>
          <a:bodyPr/>
          <a:lstStyle/>
          <a:p>
            <a:fld id="{9427E87D-CAFA-455F-868A-46A74A5F90BB}" type="slidenum">
              <a:rPr lang="nl-NL" smtClean="0"/>
              <a:t>5</a:t>
            </a:fld>
            <a:endParaRPr lang="nl-NL"/>
          </a:p>
        </p:txBody>
      </p:sp>
    </p:spTree>
    <p:extLst>
      <p:ext uri="{BB962C8B-B14F-4D97-AF65-F5344CB8AC3E}">
        <p14:creationId xmlns:p14="http://schemas.microsoft.com/office/powerpoint/2010/main" val="178831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Arial" panose="020B0604020202020204" pitchFamily="34" charset="0"/>
              </a:rPr>
              <a:t>Technische materialen zoals fossiele brandstoffen, kunststoffen en metalen, zijn beperkt beschikbaar en kunnen niet makkelijk opnieuw worden gecreëerd. In de techno-cyclus is het van belang dat voorraden van zulke eindige materialen goed worden beheerd. </a:t>
            </a:r>
          </a:p>
          <a:p>
            <a:pPr algn="l"/>
            <a:endParaRPr lang="nl-NL" b="0" i="0" dirty="0">
              <a:solidFill>
                <a:srgbClr val="333333"/>
              </a:solidFill>
              <a:effectLst/>
              <a:latin typeface="Arial" panose="020B0604020202020204" pitchFamily="34" charset="0"/>
            </a:endParaRPr>
          </a:p>
          <a:p>
            <a:pPr algn="l"/>
            <a:r>
              <a:rPr lang="nl-NL" b="0" i="0" dirty="0">
                <a:solidFill>
                  <a:srgbClr val="333333"/>
                </a:solidFill>
                <a:effectLst/>
                <a:latin typeface="Arial" panose="020B0604020202020204" pitchFamily="34" charset="0"/>
              </a:rPr>
              <a:t>In een circulaire economie worden deze materialen enkel nog gebruikt, in plaats van te worden geconsumeerd. </a:t>
            </a:r>
          </a:p>
          <a:p>
            <a:pPr algn="l"/>
            <a:endParaRPr lang="nl-NL" b="0" i="0" dirty="0">
              <a:solidFill>
                <a:srgbClr val="333333"/>
              </a:solidFill>
              <a:effectLst/>
              <a:latin typeface="Arial" panose="020B0604020202020204" pitchFamily="34" charset="0"/>
            </a:endParaRPr>
          </a:p>
          <a:p>
            <a:pPr algn="l"/>
            <a:r>
              <a:rPr lang="nl-NL" b="0" i="0" dirty="0">
                <a:solidFill>
                  <a:srgbClr val="333333"/>
                </a:solidFill>
                <a:effectLst/>
                <a:latin typeface="Arial" panose="020B0604020202020204" pitchFamily="34" charset="0"/>
              </a:rPr>
              <a:t>Na gebruik worden materialen weer met hun oorspronkelijke waarde teruggewonnen uit reststromen. De verschillende manieren om te hergebruiken binnen de techno-cyclus zijn:  </a:t>
            </a:r>
          </a:p>
          <a:p>
            <a:pPr algn="l">
              <a:buFont typeface="+mj-lt"/>
              <a:buAutoNum type="arabicPeriod"/>
            </a:pPr>
            <a:r>
              <a:rPr lang="nl-NL" b="0" i="0" dirty="0" err="1">
                <a:solidFill>
                  <a:srgbClr val="333333"/>
                </a:solidFill>
                <a:effectLst/>
                <a:latin typeface="Arial" panose="020B0604020202020204" pitchFamily="34" charset="0"/>
              </a:rPr>
              <a:t>Maintanance</a:t>
            </a:r>
            <a:r>
              <a:rPr lang="nl-NL" b="0" i="0" dirty="0">
                <a:solidFill>
                  <a:srgbClr val="333333"/>
                </a:solidFill>
                <a:effectLst/>
                <a:latin typeface="Arial" panose="020B0604020202020204" pitchFamily="34" charset="0"/>
              </a:rPr>
              <a:t> (&amp; </a:t>
            </a:r>
            <a:r>
              <a:rPr lang="nl-NL" b="0" i="0" dirty="0" err="1">
                <a:solidFill>
                  <a:srgbClr val="333333"/>
                </a:solidFill>
                <a:effectLst/>
                <a:latin typeface="Arial" panose="020B0604020202020204" pitchFamily="34" charset="0"/>
              </a:rPr>
              <a:t>repair</a:t>
            </a:r>
            <a:r>
              <a:rPr lang="nl-NL" b="0" i="0" dirty="0">
                <a:solidFill>
                  <a:srgbClr val="333333"/>
                </a:solidFill>
                <a:effectLst/>
                <a:latin typeface="Arial" panose="020B0604020202020204" pitchFamily="34" charset="0"/>
              </a:rPr>
              <a:t>): Reparatie en onderhoud tijdens gebruik om de levensduur te verlengen.</a:t>
            </a:r>
          </a:p>
          <a:p>
            <a:pPr algn="l">
              <a:buFont typeface="+mj-lt"/>
              <a:buAutoNum type="arabicPeriod" startAt="2"/>
            </a:pPr>
            <a:r>
              <a:rPr lang="nl-NL" b="0" i="0" dirty="0" err="1">
                <a:solidFill>
                  <a:srgbClr val="333333"/>
                </a:solidFill>
                <a:effectLst/>
                <a:latin typeface="Arial" panose="020B0604020202020204" pitchFamily="34" charset="0"/>
              </a:rPr>
              <a:t>Reuse</a:t>
            </a:r>
            <a:r>
              <a:rPr lang="nl-NL" b="0" i="0" dirty="0">
                <a:solidFill>
                  <a:srgbClr val="333333"/>
                </a:solidFill>
                <a:effectLst/>
                <a:latin typeface="Arial" panose="020B0604020202020204" pitchFamily="34" charset="0"/>
              </a:rPr>
              <a:t>/</a:t>
            </a:r>
            <a:r>
              <a:rPr lang="nl-NL" b="0" i="0" dirty="0" err="1">
                <a:solidFill>
                  <a:srgbClr val="333333"/>
                </a:solidFill>
                <a:effectLst/>
                <a:latin typeface="Arial" panose="020B0604020202020204" pitchFamily="34" charset="0"/>
              </a:rPr>
              <a:t>redistribute</a:t>
            </a:r>
            <a:r>
              <a:rPr lang="nl-NL" b="0" i="0" dirty="0">
                <a:solidFill>
                  <a:srgbClr val="333333"/>
                </a:solidFill>
                <a:effectLst/>
                <a:latin typeface="Arial" panose="020B0604020202020204" pitchFamily="34" charset="0"/>
              </a:rPr>
              <a:t>: Direct hergebruik door een product opnieuw te </a:t>
            </a:r>
            <a:r>
              <a:rPr lang="nl-NL" b="0" i="0" dirty="0" err="1">
                <a:solidFill>
                  <a:srgbClr val="333333"/>
                </a:solidFill>
                <a:effectLst/>
                <a:latin typeface="Arial" panose="020B0604020202020204" pitchFamily="34" charset="0"/>
              </a:rPr>
              <a:t>vermarkten</a:t>
            </a:r>
            <a:r>
              <a:rPr lang="nl-NL" b="0" i="0" dirty="0">
                <a:solidFill>
                  <a:srgbClr val="333333"/>
                </a:solidFill>
                <a:effectLst/>
                <a:latin typeface="Arial" panose="020B0604020202020204" pitchFamily="34" charset="0"/>
              </a:rPr>
              <a:t>.</a:t>
            </a:r>
          </a:p>
          <a:p>
            <a:pPr algn="l">
              <a:buFont typeface="+mj-lt"/>
              <a:buAutoNum type="arabicPeriod" startAt="3"/>
            </a:pPr>
            <a:r>
              <a:rPr lang="nl-NL" b="0" i="0" dirty="0" err="1">
                <a:solidFill>
                  <a:srgbClr val="333333"/>
                </a:solidFill>
                <a:effectLst/>
                <a:latin typeface="Arial" panose="020B0604020202020204" pitchFamily="34" charset="0"/>
              </a:rPr>
              <a:t>Refurbish</a:t>
            </a:r>
            <a:r>
              <a:rPr lang="nl-NL" b="0" i="0" dirty="0">
                <a:solidFill>
                  <a:srgbClr val="333333"/>
                </a:solidFill>
                <a:effectLst/>
                <a:latin typeface="Arial" panose="020B0604020202020204" pitchFamily="34" charset="0"/>
              </a:rPr>
              <a:t>/</a:t>
            </a:r>
            <a:r>
              <a:rPr lang="nl-NL" b="0" i="0" dirty="0" err="1">
                <a:solidFill>
                  <a:srgbClr val="333333"/>
                </a:solidFill>
                <a:effectLst/>
                <a:latin typeface="Arial" panose="020B0604020202020204" pitchFamily="34" charset="0"/>
              </a:rPr>
              <a:t>Remanufacture</a:t>
            </a:r>
            <a:r>
              <a:rPr lang="nl-NL" b="0" i="0" dirty="0">
                <a:solidFill>
                  <a:srgbClr val="333333"/>
                </a:solidFill>
                <a:effectLst/>
                <a:latin typeface="Arial" panose="020B0604020202020204" pitchFamily="34" charset="0"/>
              </a:rPr>
              <a:t>: Het grondig opknappen en herstellen van product door de fabrikant.</a:t>
            </a:r>
          </a:p>
          <a:p>
            <a:pPr algn="l">
              <a:buFont typeface="+mj-lt"/>
              <a:buAutoNum type="arabicPeriod" startAt="4"/>
            </a:pPr>
            <a:r>
              <a:rPr lang="nl-NL" b="0" i="0" dirty="0">
                <a:solidFill>
                  <a:srgbClr val="333333"/>
                </a:solidFill>
                <a:effectLst/>
                <a:latin typeface="Arial" panose="020B0604020202020204" pitchFamily="34" charset="0"/>
              </a:rPr>
              <a:t>Recycle: Onderdelen of materialen terughalen uit het product om ze opnieuw te gebruiken.</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9427E87D-CAFA-455F-868A-46A74A5F90BB}" type="slidenum">
              <a:rPr lang="nl-NL" smtClean="0"/>
              <a:t>6</a:t>
            </a:fld>
            <a:endParaRPr lang="nl-NL"/>
          </a:p>
        </p:txBody>
      </p:sp>
    </p:spTree>
    <p:extLst>
      <p:ext uri="{BB962C8B-B14F-4D97-AF65-F5344CB8AC3E}">
        <p14:creationId xmlns:p14="http://schemas.microsoft.com/office/powerpoint/2010/main" val="80553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7</a:t>
            </a:fld>
            <a:endParaRPr lang="nl-NL"/>
          </a:p>
        </p:txBody>
      </p:sp>
    </p:spTree>
    <p:extLst>
      <p:ext uri="{BB962C8B-B14F-4D97-AF65-F5344CB8AC3E}">
        <p14:creationId xmlns:p14="http://schemas.microsoft.com/office/powerpoint/2010/main" val="419903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Arial" panose="020B0604020202020204" pitchFamily="34" charset="0"/>
              </a:rPr>
              <a:t>Een manier om de techno-cyclus te optimaliseren is dat je een product niet meer bezit maar betaald voor het gebruik van een product. Het lease van producten gebeurt al op verschillende gebieden denk maar aan auto’s, de printers op school en sommige bedrijven lease hun kantoormeubelen. Als er iets kapot is wordt het gerepareerd door de fabrikant, hierdoor hoeven de spullen niet meer weggegooid te worden. Als de fabrikant het geleased product terug neemt wordt het volledig </a:t>
            </a:r>
            <a:r>
              <a:rPr lang="nl-NL" b="0" i="0" dirty="0" err="1">
                <a:solidFill>
                  <a:srgbClr val="333333"/>
                </a:solidFill>
                <a:effectLst/>
                <a:latin typeface="Arial" panose="020B0604020202020204" pitchFamily="34" charset="0"/>
              </a:rPr>
              <a:t>gerycled</a:t>
            </a:r>
            <a:r>
              <a:rPr lang="nl-NL" b="0" i="0" dirty="0">
                <a:solidFill>
                  <a:srgbClr val="333333"/>
                </a:solidFill>
                <a:effectLst/>
                <a:latin typeface="Arial" panose="020B0604020202020204" pitchFamily="34" charset="0"/>
              </a:rPr>
              <a:t> en krijg het product weer nieuw leven. Bekijk het filmpje van de vrije universiteit voor meer uitleg over het kopen van gebruik.</a:t>
            </a:r>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8</a:t>
            </a:fld>
            <a:endParaRPr lang="nl-NL"/>
          </a:p>
        </p:txBody>
      </p:sp>
    </p:spTree>
    <p:extLst>
      <p:ext uri="{BB962C8B-B14F-4D97-AF65-F5344CB8AC3E}">
        <p14:creationId xmlns:p14="http://schemas.microsoft.com/office/powerpoint/2010/main" val="313739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 kopen een x aantal afdrukken (</a:t>
            </a:r>
            <a:r>
              <a:rPr lang="nl-NL" dirty="0" err="1"/>
              <a:t>heliconbreed</a:t>
            </a:r>
            <a:r>
              <a:rPr lang="nl-NL" dirty="0"/>
              <a:t>) in </a:t>
            </a:r>
          </a:p>
          <a:p>
            <a:r>
              <a:rPr lang="nl-NL" dirty="0"/>
              <a:t>We</a:t>
            </a:r>
            <a:r>
              <a:rPr lang="nl-NL" baseline="0" dirty="0"/>
              <a:t> betalen een vast bedrag waar alles in zit (toner, reparatie, huur, </a:t>
            </a:r>
            <a:r>
              <a:rPr lang="nl-NL" baseline="0" dirty="0" err="1"/>
              <a:t>etc</a:t>
            </a:r>
            <a:r>
              <a:rPr lang="nl-NL" baseline="0" dirty="0"/>
              <a:t>)</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9</a:t>
            </a:fld>
            <a:endParaRPr lang="nl-NL"/>
          </a:p>
        </p:txBody>
      </p:sp>
    </p:spTree>
    <p:extLst>
      <p:ext uri="{BB962C8B-B14F-4D97-AF65-F5344CB8AC3E}">
        <p14:creationId xmlns:p14="http://schemas.microsoft.com/office/powerpoint/2010/main" val="233739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427E87D-CAFA-455F-868A-46A74A5F90BB}" type="slidenum">
              <a:rPr lang="nl-NL" smtClean="0"/>
              <a:t>10</a:t>
            </a:fld>
            <a:endParaRPr lang="nl-NL"/>
          </a:p>
        </p:txBody>
      </p:sp>
    </p:spTree>
    <p:extLst>
      <p:ext uri="{BB962C8B-B14F-4D97-AF65-F5344CB8AC3E}">
        <p14:creationId xmlns:p14="http://schemas.microsoft.com/office/powerpoint/2010/main" val="207465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444444"/>
                </a:solidFill>
                <a:effectLst/>
                <a:latin typeface="Open Sans"/>
              </a:rPr>
              <a:t>Voor zowel de</a:t>
            </a:r>
            <a:r>
              <a:rPr lang="nl-NL" b="0" i="1" dirty="0">
                <a:solidFill>
                  <a:srgbClr val="444444"/>
                </a:solidFill>
                <a:effectLst/>
                <a:latin typeface="Open Sans"/>
              </a:rPr>
              <a:t> bio-</a:t>
            </a:r>
            <a:r>
              <a:rPr lang="nl-NL" b="0" i="1" dirty="0" err="1">
                <a:solidFill>
                  <a:srgbClr val="444444"/>
                </a:solidFill>
                <a:effectLst/>
                <a:latin typeface="Open Sans"/>
              </a:rPr>
              <a:t>cycle</a:t>
            </a:r>
            <a:r>
              <a:rPr lang="nl-NL" b="0" i="0" dirty="0">
                <a:solidFill>
                  <a:srgbClr val="444444"/>
                </a:solidFill>
                <a:effectLst/>
                <a:latin typeface="Open Sans"/>
              </a:rPr>
              <a:t> als de </a:t>
            </a:r>
            <a:r>
              <a:rPr lang="nl-NL" b="0" i="1" dirty="0">
                <a:solidFill>
                  <a:srgbClr val="444444"/>
                </a:solidFill>
                <a:effectLst/>
                <a:latin typeface="Open Sans"/>
              </a:rPr>
              <a:t>techno-</a:t>
            </a:r>
            <a:r>
              <a:rPr lang="nl-NL" b="0" i="1" dirty="0" err="1">
                <a:solidFill>
                  <a:srgbClr val="444444"/>
                </a:solidFill>
                <a:effectLst/>
                <a:latin typeface="Open Sans"/>
              </a:rPr>
              <a:t>cycle</a:t>
            </a:r>
            <a:r>
              <a:rPr lang="nl-NL" b="0" i="0" dirty="0">
                <a:solidFill>
                  <a:srgbClr val="444444"/>
                </a:solidFill>
                <a:effectLst/>
                <a:latin typeface="Open Sans"/>
              </a:rPr>
              <a:t> geldt dat de levensduur van een product zo lang mogelijk moet worden gemaakt. De levensduur van producten kan worden verlengd door:</a:t>
            </a:r>
          </a:p>
          <a:p>
            <a:pPr algn="l" fontAlgn="base"/>
            <a:endParaRPr lang="nl-NL" b="0" i="0" dirty="0">
              <a:solidFill>
                <a:srgbClr val="444444"/>
              </a:solidFill>
              <a:effectLst/>
              <a:latin typeface="Open Sans"/>
            </a:endParaRPr>
          </a:p>
          <a:p>
            <a:pPr algn="l" fontAlgn="base">
              <a:buFont typeface="Arial" panose="020B0604020202020204" pitchFamily="34" charset="0"/>
              <a:buChar char="•"/>
            </a:pPr>
            <a:r>
              <a:rPr lang="nl-NL" b="0" i="0" dirty="0">
                <a:solidFill>
                  <a:srgbClr val="444444"/>
                </a:solidFill>
                <a:effectLst/>
                <a:latin typeface="Open Sans"/>
              </a:rPr>
              <a:t>Te zorgen dat een product langer gebruikt wordt waardoor het proces ‘vertraagt’, bijvoorbeeld door te focussen op emotionele </a:t>
            </a:r>
            <a:r>
              <a:rPr lang="nl-NL" b="0" i="1" dirty="0">
                <a:solidFill>
                  <a:srgbClr val="444444"/>
                </a:solidFill>
                <a:effectLst/>
                <a:latin typeface="Open Sans"/>
              </a:rPr>
              <a:t>hechting</a:t>
            </a:r>
            <a:r>
              <a:rPr lang="nl-NL" b="0" i="0" dirty="0">
                <a:solidFill>
                  <a:srgbClr val="444444"/>
                </a:solidFill>
                <a:effectLst/>
                <a:latin typeface="Open Sans"/>
              </a:rPr>
              <a:t> aan een product, blijvende vervulling van een </a:t>
            </a:r>
            <a:r>
              <a:rPr lang="nl-NL" b="0" i="1" dirty="0">
                <a:solidFill>
                  <a:srgbClr val="444444"/>
                </a:solidFill>
                <a:effectLst/>
                <a:latin typeface="Open Sans"/>
              </a:rPr>
              <a:t>behoefte</a:t>
            </a:r>
            <a:r>
              <a:rPr lang="nl-NL" b="0" i="0" dirty="0">
                <a:solidFill>
                  <a:srgbClr val="444444"/>
                </a:solidFill>
                <a:effectLst/>
                <a:latin typeface="Open Sans"/>
              </a:rPr>
              <a:t> en </a:t>
            </a:r>
            <a:r>
              <a:rPr lang="nl-NL" b="0" i="1" dirty="0">
                <a:solidFill>
                  <a:srgbClr val="444444"/>
                </a:solidFill>
                <a:effectLst/>
                <a:latin typeface="Open Sans"/>
              </a:rPr>
              <a:t>aanpasbaarheid</a:t>
            </a:r>
            <a:r>
              <a:rPr lang="nl-NL" b="0" i="0" dirty="0">
                <a:solidFill>
                  <a:srgbClr val="444444"/>
                </a:solidFill>
                <a:effectLst/>
                <a:latin typeface="Open Sans"/>
              </a:rPr>
              <a:t> van het product, zodat het met zijn tijd mee kan gaan. </a:t>
            </a:r>
          </a:p>
          <a:p>
            <a:pPr algn="l" fontAlgn="base">
              <a:buFont typeface="Arial" panose="020B0604020202020204" pitchFamily="34" charset="0"/>
              <a:buChar char="•"/>
            </a:pPr>
            <a:r>
              <a:rPr lang="nl-NL" b="0" i="0" dirty="0">
                <a:solidFill>
                  <a:srgbClr val="444444"/>
                </a:solidFill>
                <a:effectLst/>
                <a:latin typeface="Open Sans"/>
              </a:rPr>
              <a:t>Te zorgen dat er meerdere opeenvolgende cycli van direct hergebruik worden doorlopen, door de </a:t>
            </a:r>
            <a:r>
              <a:rPr lang="nl-NL" b="0" i="1" dirty="0">
                <a:solidFill>
                  <a:srgbClr val="444444"/>
                </a:solidFill>
                <a:effectLst/>
                <a:latin typeface="Open Sans"/>
              </a:rPr>
              <a:t>uitwisselbaarheid</a:t>
            </a:r>
            <a:r>
              <a:rPr lang="nl-NL" b="0" i="0" dirty="0">
                <a:solidFill>
                  <a:srgbClr val="444444"/>
                </a:solidFill>
                <a:effectLst/>
                <a:latin typeface="Open Sans"/>
              </a:rPr>
              <a:t> van producten te faciliteren en producten goed te</a:t>
            </a:r>
            <a:r>
              <a:rPr lang="nl-NL" b="0" i="1" dirty="0">
                <a:solidFill>
                  <a:srgbClr val="444444"/>
                </a:solidFill>
                <a:effectLst/>
                <a:latin typeface="Open Sans"/>
              </a:rPr>
              <a:t> onderhouden, </a:t>
            </a:r>
            <a:r>
              <a:rPr lang="nl-NL" b="0" i="0" dirty="0">
                <a:solidFill>
                  <a:srgbClr val="444444"/>
                </a:solidFill>
                <a:effectLst/>
                <a:latin typeface="Open Sans"/>
              </a:rPr>
              <a:t>zodat deze lang zonder herstelling gebruikt kunnen worden</a:t>
            </a:r>
          </a:p>
          <a:p>
            <a:endParaRPr lang="nl-NL" dirty="0"/>
          </a:p>
        </p:txBody>
      </p:sp>
      <p:sp>
        <p:nvSpPr>
          <p:cNvPr id="4" name="Tijdelijke aanduiding voor dianummer 3"/>
          <p:cNvSpPr>
            <a:spLocks noGrp="1"/>
          </p:cNvSpPr>
          <p:nvPr>
            <p:ph type="sldNum" sz="quarter" idx="5"/>
          </p:nvPr>
        </p:nvSpPr>
        <p:spPr/>
        <p:txBody>
          <a:bodyPr/>
          <a:lstStyle/>
          <a:p>
            <a:fld id="{9427E87D-CAFA-455F-868A-46A74A5F90BB}" type="slidenum">
              <a:rPr lang="nl-NL" smtClean="0"/>
              <a:t>11</a:t>
            </a:fld>
            <a:endParaRPr lang="nl-NL"/>
          </a:p>
        </p:txBody>
      </p:sp>
    </p:spTree>
    <p:extLst>
      <p:ext uri="{BB962C8B-B14F-4D97-AF65-F5344CB8AC3E}">
        <p14:creationId xmlns:p14="http://schemas.microsoft.com/office/powerpoint/2010/main" val="43479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DA2E7-E4C0-4086-9044-ECE4864733A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D93F9B7-7376-4388-93F2-80B141378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66F06D8-77BE-492E-BB94-B64D04F25C77}"/>
              </a:ext>
            </a:extLst>
          </p:cNvPr>
          <p:cNvSpPr>
            <a:spLocks noGrp="1"/>
          </p:cNvSpPr>
          <p:nvPr>
            <p:ph type="dt" sz="half" idx="10"/>
          </p:nvPr>
        </p:nvSpPr>
        <p:spPr/>
        <p:txBody>
          <a:bodyPr/>
          <a:lstStyle/>
          <a:p>
            <a:fld id="{608B667C-9969-4E14-9F29-4FB149E9CE66}"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9FCA34FE-1360-4A6E-B418-308B9317CE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8108CC-1036-4AED-89D8-E6F3015646BF}"/>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253652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D7171-412C-4A9C-A70D-A4D634BCDB6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3A1B79E-A4AB-454C-99DE-5C0E99782EA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5A59B70-1F7E-40D6-97EA-0B8263073EF1}"/>
              </a:ext>
            </a:extLst>
          </p:cNvPr>
          <p:cNvSpPr>
            <a:spLocks noGrp="1"/>
          </p:cNvSpPr>
          <p:nvPr>
            <p:ph type="dt" sz="half" idx="10"/>
          </p:nvPr>
        </p:nvSpPr>
        <p:spPr/>
        <p:txBody>
          <a:bodyPr/>
          <a:lstStyle/>
          <a:p>
            <a:fld id="{608B667C-9969-4E14-9F29-4FB149E9CE66}"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13BBBC46-38E4-4C0D-BB07-84ECBA6610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400301-F059-4FF2-A520-E253CB6F8FF5}"/>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302968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C733C3B-E97B-444B-BF10-76BA1967DA2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1885A61-82A1-4AB9-84A2-374D287A555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C2D4CD-7363-4732-9DD9-CF598A9E6B3E}"/>
              </a:ext>
            </a:extLst>
          </p:cNvPr>
          <p:cNvSpPr>
            <a:spLocks noGrp="1"/>
          </p:cNvSpPr>
          <p:nvPr>
            <p:ph type="dt" sz="half" idx="10"/>
          </p:nvPr>
        </p:nvSpPr>
        <p:spPr/>
        <p:txBody>
          <a:bodyPr/>
          <a:lstStyle/>
          <a:p>
            <a:fld id="{608B667C-9969-4E14-9F29-4FB149E9CE66}"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43F1CED8-C001-472B-A2E6-64C6B90E28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4A107B-897E-4C89-AA34-14EAEA066D34}"/>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237135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30-11-2021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738901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665394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30-11-2021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49601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30-11-2021</a:t>
            </a:fld>
            <a:endParaRPr lang="nl-NL"/>
          </a:p>
        </p:txBody>
      </p:sp>
    </p:spTree>
    <p:extLst>
      <p:ext uri="{BB962C8B-B14F-4D97-AF65-F5344CB8AC3E}">
        <p14:creationId xmlns:p14="http://schemas.microsoft.com/office/powerpoint/2010/main" val="1737525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2137709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338325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902222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15775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855C84-31FA-4986-89AA-D34F5F4064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219733F-4E28-49F4-93AB-792983BAA75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8FEED2-B47C-4E97-827E-65924E4AF3A2}"/>
              </a:ext>
            </a:extLst>
          </p:cNvPr>
          <p:cNvSpPr>
            <a:spLocks noGrp="1"/>
          </p:cNvSpPr>
          <p:nvPr>
            <p:ph type="dt" sz="half" idx="10"/>
          </p:nvPr>
        </p:nvSpPr>
        <p:spPr/>
        <p:txBody>
          <a:bodyPr/>
          <a:lstStyle/>
          <a:p>
            <a:fld id="{608B667C-9969-4E14-9F29-4FB149E9CE66}"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F363B4D2-2DFA-4F9C-81CB-8D745843E4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F85CCBC-4C5B-4297-A710-B56EB10D27BD}"/>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3600040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82421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36551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428228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33425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490051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215267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72494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938442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987477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83977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81E85-E14C-4A05-8A44-3A6C8273CCE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768DC91-CF8A-4040-BE46-D2EEBC2948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6E6AA6C-9C9A-4C05-B062-1AD841A65124}"/>
              </a:ext>
            </a:extLst>
          </p:cNvPr>
          <p:cNvSpPr>
            <a:spLocks noGrp="1"/>
          </p:cNvSpPr>
          <p:nvPr>
            <p:ph type="dt" sz="half" idx="10"/>
          </p:nvPr>
        </p:nvSpPr>
        <p:spPr/>
        <p:txBody>
          <a:bodyPr/>
          <a:lstStyle/>
          <a:p>
            <a:fld id="{608B667C-9969-4E14-9F29-4FB149E9CE66}"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BA24E649-529F-4C07-8A12-7077D9CA674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E0CC63-A474-44EA-A4EA-F24F9772FBF1}"/>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1221373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30-11-2021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65617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30-11-2021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04111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30-11-2021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02085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250028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77851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9685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67E59091-DCF4-4494-BEEC-1E643BB55E82}"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8245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4208736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30-11-2021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540171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30-11-2021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852108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2C910-D3C1-4D70-A9CC-D6FB90B8CE2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A09FAAB-6511-4C3A-81B7-0A075B5893D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95EC0FD-F46C-4A11-92FF-61C230CF0B4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D2B8363-B2F5-4290-BEB0-201D02AEEDF4}"/>
              </a:ext>
            </a:extLst>
          </p:cNvPr>
          <p:cNvSpPr>
            <a:spLocks noGrp="1"/>
          </p:cNvSpPr>
          <p:nvPr>
            <p:ph type="dt" sz="half" idx="10"/>
          </p:nvPr>
        </p:nvSpPr>
        <p:spPr/>
        <p:txBody>
          <a:bodyPr/>
          <a:lstStyle/>
          <a:p>
            <a:fld id="{608B667C-9969-4E14-9F29-4FB149E9CE66}" type="datetimeFigureOut">
              <a:rPr lang="nl-NL" smtClean="0"/>
              <a:t>30-11-2021</a:t>
            </a:fld>
            <a:endParaRPr lang="nl-NL"/>
          </a:p>
        </p:txBody>
      </p:sp>
      <p:sp>
        <p:nvSpPr>
          <p:cNvPr id="6" name="Tijdelijke aanduiding voor voettekst 5">
            <a:extLst>
              <a:ext uri="{FF2B5EF4-FFF2-40B4-BE49-F238E27FC236}">
                <a16:creationId xmlns:a16="http://schemas.microsoft.com/office/drawing/2014/main" id="{23808BD4-6599-4133-A70A-57A988D426F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701FB24-2AF4-42A4-B665-6A42C710BE15}"/>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39846107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490450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EA5E-AEB3-45B2-9830-5A7A95F622A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84A926-D269-4C06-8740-7FC98082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DA7CDF-8A0E-4978-BB4A-98B4EFE25151}"/>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0CC38603-306B-43B8-A089-FB362A8625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2B0348-11BA-4425-94EB-D6A3CC2B7507}"/>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3782834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30-11-2021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49818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30-11-2021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785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C7C5DC-9B46-46C9-8DD7-11A4F0F4BA2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BB63626-3A8B-4677-9501-ECD1B9BB4B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1C2AE21-4F54-4CF9-9197-BFD8779AC5F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58AD48E-FFEE-43C9-83B6-1F1F629C8F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072D560-79C0-4964-9AA2-226C70EAF49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5128F01-195F-44D0-B62A-4676DAE9A53D}"/>
              </a:ext>
            </a:extLst>
          </p:cNvPr>
          <p:cNvSpPr>
            <a:spLocks noGrp="1"/>
          </p:cNvSpPr>
          <p:nvPr>
            <p:ph type="dt" sz="half" idx="10"/>
          </p:nvPr>
        </p:nvSpPr>
        <p:spPr/>
        <p:txBody>
          <a:bodyPr/>
          <a:lstStyle/>
          <a:p>
            <a:fld id="{608B667C-9969-4E14-9F29-4FB149E9CE66}" type="datetimeFigureOut">
              <a:rPr lang="nl-NL" smtClean="0"/>
              <a:t>30-11-2021</a:t>
            </a:fld>
            <a:endParaRPr lang="nl-NL"/>
          </a:p>
        </p:txBody>
      </p:sp>
      <p:sp>
        <p:nvSpPr>
          <p:cNvPr id="8" name="Tijdelijke aanduiding voor voettekst 7">
            <a:extLst>
              <a:ext uri="{FF2B5EF4-FFF2-40B4-BE49-F238E27FC236}">
                <a16:creationId xmlns:a16="http://schemas.microsoft.com/office/drawing/2014/main" id="{54CEA9A3-1558-41E2-8911-B95214D76A2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EECF4DF-5FBC-448A-940E-B9F6CCBA7CD4}"/>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361022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499FB-48BC-4724-A135-104A147304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13FD37D-6089-4FB1-B900-E75837C6620F}"/>
              </a:ext>
            </a:extLst>
          </p:cNvPr>
          <p:cNvSpPr>
            <a:spLocks noGrp="1"/>
          </p:cNvSpPr>
          <p:nvPr>
            <p:ph type="dt" sz="half" idx="10"/>
          </p:nvPr>
        </p:nvSpPr>
        <p:spPr/>
        <p:txBody>
          <a:bodyPr/>
          <a:lstStyle/>
          <a:p>
            <a:fld id="{608B667C-9969-4E14-9F29-4FB149E9CE66}" type="datetimeFigureOut">
              <a:rPr lang="nl-NL" smtClean="0"/>
              <a:t>30-11-2021</a:t>
            </a:fld>
            <a:endParaRPr lang="nl-NL"/>
          </a:p>
        </p:txBody>
      </p:sp>
      <p:sp>
        <p:nvSpPr>
          <p:cNvPr id="4" name="Tijdelijke aanduiding voor voettekst 3">
            <a:extLst>
              <a:ext uri="{FF2B5EF4-FFF2-40B4-BE49-F238E27FC236}">
                <a16:creationId xmlns:a16="http://schemas.microsoft.com/office/drawing/2014/main" id="{F9E2F7DC-9151-45ED-B8BC-70DC62210BB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FB0C57E-D582-4C3C-B7F4-A251104680ED}"/>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205194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B14AC75-09B5-418C-9E9F-C659AADC6C2C}"/>
              </a:ext>
            </a:extLst>
          </p:cNvPr>
          <p:cNvSpPr>
            <a:spLocks noGrp="1"/>
          </p:cNvSpPr>
          <p:nvPr>
            <p:ph type="dt" sz="half" idx="10"/>
          </p:nvPr>
        </p:nvSpPr>
        <p:spPr/>
        <p:txBody>
          <a:bodyPr/>
          <a:lstStyle/>
          <a:p>
            <a:fld id="{608B667C-9969-4E14-9F29-4FB149E9CE66}"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444F031C-97B6-48A7-A46D-4BF2AC80B04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56B0C56-BD6A-446C-83B1-A67F961564BD}"/>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218385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7F455-A774-4020-9AB6-44030803788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1711470-3374-44E3-A90F-C49067589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20A01E2-138F-4743-9E5E-801AC3B17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EE57C67-9575-42E8-84A2-F53988E21E73}"/>
              </a:ext>
            </a:extLst>
          </p:cNvPr>
          <p:cNvSpPr>
            <a:spLocks noGrp="1"/>
          </p:cNvSpPr>
          <p:nvPr>
            <p:ph type="dt" sz="half" idx="10"/>
          </p:nvPr>
        </p:nvSpPr>
        <p:spPr/>
        <p:txBody>
          <a:bodyPr/>
          <a:lstStyle/>
          <a:p>
            <a:fld id="{608B667C-9969-4E14-9F29-4FB149E9CE66}" type="datetimeFigureOut">
              <a:rPr lang="nl-NL" smtClean="0"/>
              <a:t>30-11-2021</a:t>
            </a:fld>
            <a:endParaRPr lang="nl-NL"/>
          </a:p>
        </p:txBody>
      </p:sp>
      <p:sp>
        <p:nvSpPr>
          <p:cNvPr id="6" name="Tijdelijke aanduiding voor voettekst 5">
            <a:extLst>
              <a:ext uri="{FF2B5EF4-FFF2-40B4-BE49-F238E27FC236}">
                <a16:creationId xmlns:a16="http://schemas.microsoft.com/office/drawing/2014/main" id="{A9300CD0-E69F-445F-B3B9-8CBD0D65E3A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B61CB06-AC2D-4E9B-B096-A730184E44B8}"/>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298742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9792A-594F-4106-96B3-FF4561E2E0D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2C9DCC5-E323-45A1-A6BB-B06A878194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5E5995E-06D7-43D3-B450-A1E129857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30E29AD-15B0-4EEF-BB0A-9FED468447FE}"/>
              </a:ext>
            </a:extLst>
          </p:cNvPr>
          <p:cNvSpPr>
            <a:spLocks noGrp="1"/>
          </p:cNvSpPr>
          <p:nvPr>
            <p:ph type="dt" sz="half" idx="10"/>
          </p:nvPr>
        </p:nvSpPr>
        <p:spPr/>
        <p:txBody>
          <a:bodyPr/>
          <a:lstStyle/>
          <a:p>
            <a:fld id="{608B667C-9969-4E14-9F29-4FB149E9CE66}" type="datetimeFigureOut">
              <a:rPr lang="nl-NL" smtClean="0"/>
              <a:t>30-11-2021</a:t>
            </a:fld>
            <a:endParaRPr lang="nl-NL"/>
          </a:p>
        </p:txBody>
      </p:sp>
      <p:sp>
        <p:nvSpPr>
          <p:cNvPr id="6" name="Tijdelijke aanduiding voor voettekst 5">
            <a:extLst>
              <a:ext uri="{FF2B5EF4-FFF2-40B4-BE49-F238E27FC236}">
                <a16:creationId xmlns:a16="http://schemas.microsoft.com/office/drawing/2014/main" id="{CD34AC07-7782-40CE-AF01-6CA31B62AE3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9774475-43C4-40E2-8198-489F0B6FE630}"/>
              </a:ext>
            </a:extLst>
          </p:cNvPr>
          <p:cNvSpPr>
            <a:spLocks noGrp="1"/>
          </p:cNvSpPr>
          <p:nvPr>
            <p:ph type="sldNum" sz="quarter" idx="12"/>
          </p:nvPr>
        </p:nvSpPr>
        <p:spPr/>
        <p:txBody>
          <a:bodyPr/>
          <a:lstStyle/>
          <a:p>
            <a:fld id="{62E5AB4C-5608-487B-B420-2F5CC46E7175}" type="slidenum">
              <a:rPr lang="nl-NL" smtClean="0"/>
              <a:t>‹nr.›</a:t>
            </a:fld>
            <a:endParaRPr lang="nl-NL"/>
          </a:p>
        </p:txBody>
      </p:sp>
    </p:spTree>
    <p:extLst>
      <p:ext uri="{BB962C8B-B14F-4D97-AF65-F5344CB8AC3E}">
        <p14:creationId xmlns:p14="http://schemas.microsoft.com/office/powerpoint/2010/main" val="8947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89DBA29-BF46-4809-B515-563E59F3A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441D783-4606-4255-BF47-D6D68A510A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F46E937-89B5-41AD-926C-29A4C79B0C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B667C-9969-4E14-9F29-4FB149E9CE66}"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A37F48E1-4482-44CB-81DA-F93DE173AD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9C9C672-0E1D-499A-AC82-128178ACE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5AB4C-5608-487B-B420-2F5CC46E7175}" type="slidenum">
              <a:rPr lang="nl-NL" smtClean="0"/>
              <a:t>‹nr.›</a:t>
            </a:fld>
            <a:endParaRPr lang="nl-NL"/>
          </a:p>
        </p:txBody>
      </p:sp>
    </p:spTree>
    <p:extLst>
      <p:ext uri="{BB962C8B-B14F-4D97-AF65-F5344CB8AC3E}">
        <p14:creationId xmlns:p14="http://schemas.microsoft.com/office/powerpoint/2010/main" val="3201112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53254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7.xml"/><Relationship Id="rId1" Type="http://schemas.openxmlformats.org/officeDocument/2006/relationships/video" Target="https://www.youtube.com/embed/B9OeNacegFI" TargetMode="Externa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8.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xkf-ukc978"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De wereld en ik</a:t>
            </a:r>
          </a:p>
          <a:p>
            <a:pPr>
              <a:lnSpc>
                <a:spcPct val="90000"/>
              </a:lnSpc>
              <a:spcAft>
                <a:spcPts val="600"/>
              </a:spcAft>
            </a:pPr>
            <a:r>
              <a:rPr lang="nl-NL" b="1" dirty="0"/>
              <a:t>Technologische cyclussen</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74372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9OeNacegFI">
            <a:extLst>
              <a:ext uri="{FF2B5EF4-FFF2-40B4-BE49-F238E27FC236}">
                <a16:creationId xmlns:a16="http://schemas.microsoft.com/office/drawing/2014/main" id="{65E28FAF-26BE-459C-B1EF-B84EDFB8165F}"/>
              </a:ext>
            </a:extLst>
          </p:cNvPr>
          <p:cNvPicPr>
            <a:picLocks noRot="1" noChangeAspect="1"/>
          </p:cNvPicPr>
          <p:nvPr>
            <a:videoFile r:link="rId1"/>
          </p:nvPr>
        </p:nvPicPr>
        <p:blipFill>
          <a:blip r:embed="rId4"/>
          <a:stretch>
            <a:fillRect/>
          </a:stretch>
        </p:blipFill>
        <p:spPr>
          <a:xfrm>
            <a:off x="20800" y="-8521"/>
            <a:ext cx="12137268" cy="6827213"/>
          </a:xfrm>
          <a:prstGeom prst="rect">
            <a:avLst/>
          </a:prstGeom>
        </p:spPr>
      </p:pic>
    </p:spTree>
    <p:extLst>
      <p:ext uri="{BB962C8B-B14F-4D97-AF65-F5344CB8AC3E}">
        <p14:creationId xmlns:p14="http://schemas.microsoft.com/office/powerpoint/2010/main" val="242678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2A735E-3DF3-491C-8C68-2C624A6DE9E7}"/>
              </a:ext>
            </a:extLst>
          </p:cNvPr>
          <p:cNvSpPr>
            <a:spLocks noGrp="1"/>
          </p:cNvSpPr>
          <p:nvPr>
            <p:ph type="title"/>
          </p:nvPr>
        </p:nvSpPr>
        <p:spPr/>
        <p:txBody>
          <a:bodyPr/>
          <a:lstStyle/>
          <a:p>
            <a:r>
              <a:rPr lang="nl-NL" sz="2400" dirty="0"/>
              <a:t>Circulaire economie</a:t>
            </a:r>
          </a:p>
        </p:txBody>
      </p:sp>
      <p:pic>
        <p:nvPicPr>
          <p:cNvPr id="4" name="Tijdelijke aanduiding voor inhoud 3">
            <a:extLst>
              <a:ext uri="{FF2B5EF4-FFF2-40B4-BE49-F238E27FC236}">
                <a16:creationId xmlns:a16="http://schemas.microsoft.com/office/drawing/2014/main" id="{38B056BD-F5F5-408E-83FE-04A7AEFF80F6}"/>
              </a:ext>
            </a:extLst>
          </p:cNvPr>
          <p:cNvPicPr>
            <a:picLocks noGrp="1" noChangeAspect="1"/>
          </p:cNvPicPr>
          <p:nvPr>
            <p:ph idx="1"/>
          </p:nvPr>
        </p:nvPicPr>
        <p:blipFill>
          <a:blip r:embed="rId3"/>
          <a:stretch>
            <a:fillRect/>
          </a:stretch>
        </p:blipFill>
        <p:spPr>
          <a:xfrm>
            <a:off x="4767263" y="569390"/>
            <a:ext cx="6815137" cy="5260433"/>
          </a:xfrm>
          <a:prstGeom prst="rect">
            <a:avLst/>
          </a:prstGeom>
        </p:spPr>
      </p:pic>
      <p:sp>
        <p:nvSpPr>
          <p:cNvPr id="5" name="Tijdelijke aanduiding voor tekst 4">
            <a:extLst>
              <a:ext uri="{FF2B5EF4-FFF2-40B4-BE49-F238E27FC236}">
                <a16:creationId xmlns:a16="http://schemas.microsoft.com/office/drawing/2014/main" id="{ABA9144B-20A3-42D3-B2E2-B0C8D488DBF0}"/>
              </a:ext>
            </a:extLst>
          </p:cNvPr>
          <p:cNvSpPr>
            <a:spLocks noGrp="1"/>
          </p:cNvSpPr>
          <p:nvPr>
            <p:ph type="body" sz="half" idx="2"/>
          </p:nvPr>
        </p:nvSpPr>
        <p:spPr/>
        <p:txBody>
          <a:bodyPr/>
          <a:lstStyle/>
          <a:p>
            <a:r>
              <a:rPr lang="nl-NL" dirty="0"/>
              <a:t>Levensduur van beide cycli kunnen verlengd worden door:</a:t>
            </a:r>
          </a:p>
          <a:p>
            <a:pPr marL="285750" indent="-285750">
              <a:buFont typeface="Arial" panose="020B0604020202020204" pitchFamily="34" charset="0"/>
              <a:buChar char="•"/>
            </a:pPr>
            <a:r>
              <a:rPr lang="nl-NL" dirty="0"/>
              <a:t>Product langer gebruikt wordt</a:t>
            </a:r>
          </a:p>
          <a:p>
            <a:pPr marL="285750" indent="-285750">
              <a:buFont typeface="Arial" panose="020B0604020202020204" pitchFamily="34" charset="0"/>
              <a:buChar char="•"/>
            </a:pPr>
            <a:r>
              <a:rPr lang="nl-NL" dirty="0"/>
              <a:t>Product uitwisselbaar maken en goed te onderhouden</a:t>
            </a:r>
          </a:p>
        </p:txBody>
      </p:sp>
    </p:spTree>
    <p:extLst>
      <p:ext uri="{BB962C8B-B14F-4D97-AF65-F5344CB8AC3E}">
        <p14:creationId xmlns:p14="http://schemas.microsoft.com/office/powerpoint/2010/main" val="408792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466750"/>
            <a:ext cx="4011084" cy="1162050"/>
          </a:xfrm>
        </p:spPr>
        <p:txBody>
          <a:bodyPr>
            <a:normAutofit/>
          </a:bodyPr>
          <a:lstStyle/>
          <a:p>
            <a:r>
              <a:rPr lang="nl-NL" sz="2400" dirty="0"/>
              <a:t>Circulaire economie</a:t>
            </a:r>
            <a:br>
              <a:rPr lang="nl-NL" sz="2400" dirty="0"/>
            </a:br>
            <a:r>
              <a:rPr lang="nl-NL" sz="2400" dirty="0"/>
              <a:t>Biologische &amp; techno-cycli</a:t>
            </a:r>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37722" y="1628800"/>
            <a:ext cx="5228114" cy="4956149"/>
          </a:xfrm>
        </p:spPr>
        <p:txBody>
          <a:bodyPr>
            <a:noAutofit/>
          </a:bodyPr>
          <a:lstStyle/>
          <a:p>
            <a:pPr>
              <a:lnSpc>
                <a:spcPct val="107000"/>
              </a:lnSpc>
              <a:spcAft>
                <a:spcPts val="800"/>
              </a:spcAft>
            </a:pPr>
            <a:r>
              <a:rPr lang="nl-NL" sz="1800" b="1" dirty="0">
                <a:latin typeface="+mn-lt"/>
                <a:cs typeface="+mn-cs"/>
              </a:rPr>
              <a:t>Hoe: </a:t>
            </a:r>
            <a:r>
              <a:rPr lang="nl-NL" sz="1800" dirty="0">
                <a:latin typeface="+mn-lt"/>
                <a:cs typeface="+mn-cs"/>
              </a:rPr>
              <a:t>In groepen van 4. </a:t>
            </a:r>
            <a:br>
              <a:rPr lang="nl-NL" sz="1800" b="1" dirty="0">
                <a:latin typeface="+mn-lt"/>
                <a:cs typeface="+mn-cs"/>
              </a:rPr>
            </a:br>
            <a:r>
              <a:rPr lang="nl-NL" sz="1800" b="1" dirty="0">
                <a:latin typeface="+mn-lt"/>
                <a:cs typeface="+mn-cs"/>
              </a:rPr>
              <a:t>Hulp: </a:t>
            </a:r>
            <a:r>
              <a:rPr lang="nl-NL" sz="1800" dirty="0">
                <a:latin typeface="+mn-lt"/>
                <a:cs typeface="+mn-cs"/>
              </a:rPr>
              <a:t>Internet, kennis en de lessen</a:t>
            </a:r>
            <a:br>
              <a:rPr lang="nl-NL" sz="1800" dirty="0">
                <a:latin typeface="+mn-lt"/>
                <a:cs typeface="+mn-cs"/>
              </a:rPr>
            </a:br>
            <a:r>
              <a:rPr lang="nl-NL" sz="1800" b="1" dirty="0">
                <a:latin typeface="+mn-lt"/>
                <a:cs typeface="+mn-cs"/>
              </a:rPr>
              <a:t>Uitkomst: </a:t>
            </a:r>
            <a:r>
              <a:rPr lang="nl-NL" sz="1800" dirty="0">
                <a:latin typeface="+mn-lt"/>
                <a:cs typeface="+mn-cs"/>
              </a:rPr>
              <a:t>Antwoorden op de volgende vragen</a:t>
            </a:r>
            <a:br>
              <a:rPr lang="nl-NL" sz="1800" dirty="0">
                <a:latin typeface="+mn-lt"/>
                <a:cs typeface="+mn-cs"/>
              </a:rPr>
            </a:br>
            <a:r>
              <a:rPr lang="nl-NL" sz="1800" b="1" dirty="0">
                <a:latin typeface="+mn-lt"/>
                <a:cs typeface="+mn-cs"/>
              </a:rPr>
              <a:t>Tijd: </a:t>
            </a:r>
            <a:r>
              <a:rPr lang="nl-NL" sz="1800" dirty="0">
                <a:latin typeface="+mn-lt"/>
                <a:cs typeface="+mn-cs"/>
              </a:rPr>
              <a:t>Tot het einde van de les</a:t>
            </a:r>
            <a:br>
              <a:rPr lang="nl-NL" sz="1800" dirty="0">
                <a:latin typeface="+mn-lt"/>
                <a:cs typeface="+mn-cs"/>
              </a:rPr>
            </a:br>
            <a:r>
              <a:rPr lang="nl-NL" sz="1800" b="1" dirty="0">
                <a:latin typeface="+mn-lt"/>
                <a:cs typeface="+mn-cs"/>
              </a:rPr>
              <a:t>Wat:</a:t>
            </a:r>
            <a:br>
              <a:rPr lang="nl-NL" sz="1800" dirty="0">
                <a:latin typeface="+mn-lt"/>
                <a:cs typeface="+mn-cs"/>
              </a:rPr>
            </a:br>
            <a:r>
              <a:rPr lang="nl-NL" sz="1800" dirty="0">
                <a:latin typeface="+mn-lt"/>
                <a:cs typeface="+mn-cs"/>
              </a:rPr>
              <a:t>Ga in het schoolgebouw en omgeving op zoek naar producten die volledig in de biologische cyclus en technologische cyclus kunnen worden teruggebracht.</a:t>
            </a:r>
          </a:p>
          <a:p>
            <a:pPr marL="285750" indent="-285750">
              <a:buFont typeface="Arial" panose="020B0604020202020204" pitchFamily="34" charset="0"/>
              <a:buChar char="•"/>
            </a:pPr>
            <a:r>
              <a:rPr lang="nl-NL" sz="1800" dirty="0">
                <a:latin typeface="+mn-lt"/>
                <a:cs typeface="+mn-cs"/>
              </a:rPr>
              <a:t>één volledig </a:t>
            </a:r>
            <a:r>
              <a:rPr lang="nl-NL" sz="1800" dirty="0" err="1">
                <a:latin typeface="+mn-lt"/>
                <a:cs typeface="+mn-cs"/>
              </a:rPr>
              <a:t>biocyclus</a:t>
            </a:r>
            <a:r>
              <a:rPr lang="nl-NL" sz="1800" dirty="0">
                <a:latin typeface="+mn-lt"/>
                <a:cs typeface="+mn-cs"/>
              </a:rPr>
              <a:t> </a:t>
            </a:r>
          </a:p>
          <a:p>
            <a:pPr marL="285750" indent="-285750">
              <a:buFont typeface="Arial" panose="020B0604020202020204" pitchFamily="34" charset="0"/>
              <a:buChar char="•"/>
            </a:pPr>
            <a:r>
              <a:rPr lang="nl-NL" sz="1800" dirty="0">
                <a:latin typeface="+mn-lt"/>
                <a:cs typeface="+mn-cs"/>
              </a:rPr>
              <a:t>één volledig </a:t>
            </a:r>
            <a:r>
              <a:rPr lang="nl-NL" sz="1800" dirty="0" err="1">
                <a:latin typeface="+mn-lt"/>
                <a:cs typeface="+mn-cs"/>
              </a:rPr>
              <a:t>technocyclus</a:t>
            </a:r>
            <a:endParaRPr lang="nl-NL" sz="1800" dirty="0">
              <a:latin typeface="+mn-lt"/>
              <a:cs typeface="+mn-cs"/>
            </a:endParaRPr>
          </a:p>
          <a:p>
            <a:pPr marL="285750" indent="-285750">
              <a:buFont typeface="Arial" panose="020B0604020202020204" pitchFamily="34" charset="0"/>
              <a:buChar char="•"/>
            </a:pPr>
            <a:r>
              <a:rPr lang="nl-NL" sz="1800" dirty="0">
                <a:latin typeface="+mn-lt"/>
                <a:cs typeface="+mn-cs"/>
              </a:rPr>
              <a:t>één combinatiecyclus</a:t>
            </a:r>
          </a:p>
          <a:p>
            <a:pPr marL="285750" indent="-285750">
              <a:buFont typeface="Arial" panose="020B0604020202020204" pitchFamily="34" charset="0"/>
              <a:buChar char="•"/>
            </a:pPr>
            <a:r>
              <a:rPr lang="nl-NL" sz="1800" dirty="0">
                <a:latin typeface="+mn-lt"/>
                <a:cs typeface="+mn-cs"/>
              </a:rPr>
              <a:t>één lineair </a:t>
            </a:r>
          </a:p>
          <a:p>
            <a:pPr>
              <a:lnSpc>
                <a:spcPct val="107000"/>
              </a:lnSpc>
              <a:spcAft>
                <a:spcPts val="800"/>
              </a:spcAft>
            </a:pPr>
            <a:endParaRPr lang="nl-NL" sz="1800" dirty="0"/>
          </a:p>
          <a:p>
            <a:pPr>
              <a:lnSpc>
                <a:spcPct val="107000"/>
              </a:lnSpc>
              <a:spcAft>
                <a:spcPts val="800"/>
              </a:spcAft>
            </a:pPr>
            <a:endParaRPr lang="nl-NL" sz="1800" dirty="0">
              <a:effectLst/>
              <a:ea typeface="Calibri" panose="020F0502020204030204" pitchFamily="34" charset="0"/>
            </a:endParaRPr>
          </a:p>
          <a:p>
            <a:endParaRPr lang="nl-NL" sz="1800" b="1" dirty="0"/>
          </a:p>
          <a:p>
            <a:endParaRPr lang="nl-NL" sz="1800" b="1" dirty="0"/>
          </a:p>
          <a:p>
            <a:endParaRPr lang="nl-NL" sz="1800" dirty="0"/>
          </a:p>
        </p:txBody>
      </p:sp>
      <p:pic>
        <p:nvPicPr>
          <p:cNvPr id="8" name="Picture 2" descr="Technologie staat centraal in circulaire economie - Nieuws -  Engineersonline.nl">
            <a:extLst>
              <a:ext uri="{FF2B5EF4-FFF2-40B4-BE49-F238E27FC236}">
                <a16:creationId xmlns:a16="http://schemas.microsoft.com/office/drawing/2014/main" id="{570D83FB-1ABB-430B-BDD6-D72A99AC2C1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65836" y="1147775"/>
            <a:ext cx="5938790" cy="45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50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p:txBody>
          <a:bodyPr/>
          <a:lstStyle/>
          <a:p>
            <a:pPr>
              <a:buFont typeface="Wingdings" panose="05000000000000000000" pitchFamily="2" charset="2"/>
              <a:buChar char="ü"/>
            </a:pPr>
            <a:r>
              <a:rPr lang="nl-NL" sz="1800" dirty="0"/>
              <a:t>Je weet hoe materialen circuleren in de circulaire economie</a:t>
            </a:r>
          </a:p>
          <a:p>
            <a:pPr>
              <a:buFont typeface="Wingdings" panose="05000000000000000000" pitchFamily="2" charset="2"/>
              <a:buChar char="ü"/>
            </a:pPr>
            <a:r>
              <a:rPr lang="nl-NL" sz="1800" dirty="0"/>
              <a:t>Je weet wat een techno-cycli is</a:t>
            </a:r>
          </a:p>
          <a:p>
            <a:pPr>
              <a:buFont typeface="Wingdings" panose="05000000000000000000" pitchFamily="2" charset="2"/>
              <a:buChar char="ü"/>
            </a:pPr>
            <a:r>
              <a:rPr lang="nl-NL" dirty="0"/>
              <a:t>Je kan uitleggen wat het voordeel is van het in huren van een ‘dienst’</a:t>
            </a:r>
            <a:endParaRPr lang="nl-NL" sz="1800" dirty="0"/>
          </a:p>
          <a:p>
            <a:pPr>
              <a:buFont typeface="Wingdings" panose="05000000000000000000" pitchFamily="2" charset="2"/>
              <a:buChar char="ü"/>
            </a:pPr>
            <a:r>
              <a:rPr lang="nl-NL" dirty="0"/>
              <a:t>Je weet wat het effect is van het scheiden van biologische en technologische cyclussen op de economie</a:t>
            </a:r>
          </a:p>
          <a:p>
            <a:pPr marL="0" indent="0">
              <a:buNone/>
            </a:pPr>
            <a:endParaRPr lang="nl-NL" dirty="0"/>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0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Periode overzicht</a:t>
            </a:r>
          </a:p>
        </p:txBody>
      </p:sp>
      <p:graphicFrame>
        <p:nvGraphicFramePr>
          <p:cNvPr id="9" name="Tabel 9">
            <a:extLst>
              <a:ext uri="{FF2B5EF4-FFF2-40B4-BE49-F238E27FC236}">
                <a16:creationId xmlns:a16="http://schemas.microsoft.com/office/drawing/2014/main" id="{58263304-E62C-4776-8421-AAF3A9E924AD}"/>
              </a:ext>
            </a:extLst>
          </p:cNvPr>
          <p:cNvGraphicFramePr>
            <a:graphicFrameLocks noGrp="1"/>
          </p:cNvGraphicFramePr>
          <p:nvPr>
            <p:ph idx="1"/>
            <p:extLst>
              <p:ext uri="{D42A27DB-BD31-4B8C-83A1-F6EECF244321}">
                <p14:modId xmlns:p14="http://schemas.microsoft.com/office/powerpoint/2010/main" val="618558069"/>
              </p:ext>
            </p:extLst>
          </p:nvPr>
        </p:nvGraphicFramePr>
        <p:xfrm>
          <a:off x="212723" y="1389380"/>
          <a:ext cx="6742713" cy="4167400"/>
        </p:xfrm>
        <a:graphic>
          <a:graphicData uri="http://schemas.openxmlformats.org/drawingml/2006/table">
            <a:tbl>
              <a:tblPr firstRow="1" bandRow="1">
                <a:tableStyleId>{073A0DAA-6AF3-43AB-8588-CEC1D06C72B9}</a:tableStyleId>
              </a:tblPr>
              <a:tblGrid>
                <a:gridCol w="1043322">
                  <a:extLst>
                    <a:ext uri="{9D8B030D-6E8A-4147-A177-3AD203B41FA5}">
                      <a16:colId xmlns:a16="http://schemas.microsoft.com/office/drawing/2014/main" val="1616475657"/>
                    </a:ext>
                  </a:extLst>
                </a:gridCol>
                <a:gridCol w="3685367">
                  <a:extLst>
                    <a:ext uri="{9D8B030D-6E8A-4147-A177-3AD203B41FA5}">
                      <a16:colId xmlns:a16="http://schemas.microsoft.com/office/drawing/2014/main" val="3999504125"/>
                    </a:ext>
                  </a:extLst>
                </a:gridCol>
                <a:gridCol w="2014024">
                  <a:extLst>
                    <a:ext uri="{9D8B030D-6E8A-4147-A177-3AD203B41FA5}">
                      <a16:colId xmlns:a16="http://schemas.microsoft.com/office/drawing/2014/main" val="924182445"/>
                    </a:ext>
                  </a:extLst>
                </a:gridCol>
              </a:tblGrid>
              <a:tr h="355971">
                <a:tc>
                  <a:txBody>
                    <a:bodyPr/>
                    <a:lstStyle/>
                    <a:p>
                      <a:r>
                        <a:rPr lang="nl-NL" dirty="0"/>
                        <a:t>Week</a:t>
                      </a:r>
                    </a:p>
                  </a:txBody>
                  <a:tcPr/>
                </a:tc>
                <a:tc>
                  <a:txBody>
                    <a:bodyPr/>
                    <a:lstStyle/>
                    <a:p>
                      <a:r>
                        <a:rPr lang="nl-NL" dirty="0"/>
                        <a:t>Onderwerp</a:t>
                      </a:r>
                    </a:p>
                  </a:txBody>
                  <a:tcPr/>
                </a:tc>
                <a:tc>
                  <a:txBody>
                    <a:bodyPr/>
                    <a:lstStyle/>
                    <a:p>
                      <a:r>
                        <a:rPr lang="nl-NL" dirty="0"/>
                        <a:t>Datum</a:t>
                      </a:r>
                    </a:p>
                  </a:txBody>
                  <a:tcPr/>
                </a:tc>
                <a:extLst>
                  <a:ext uri="{0D108BD9-81ED-4DB2-BD59-A6C34878D82A}">
                    <a16:rowId xmlns:a16="http://schemas.microsoft.com/office/drawing/2014/main" val="3320247383"/>
                  </a:ext>
                </a:extLst>
              </a:tr>
              <a:tr h="355971">
                <a:tc>
                  <a:txBody>
                    <a:bodyPr/>
                    <a:lstStyle/>
                    <a:p>
                      <a:r>
                        <a:rPr lang="nl-NL" dirty="0"/>
                        <a:t>1</a:t>
                      </a:r>
                    </a:p>
                  </a:txBody>
                  <a:tcPr/>
                </a:tc>
                <a:tc>
                  <a:txBody>
                    <a:bodyPr/>
                    <a:lstStyle/>
                    <a:p>
                      <a:r>
                        <a:rPr lang="nl-NL" dirty="0"/>
                        <a:t>Een kleine geschiedenis</a:t>
                      </a:r>
                    </a:p>
                  </a:txBody>
                  <a:tcPr/>
                </a:tc>
                <a:tc>
                  <a:txBody>
                    <a:bodyPr/>
                    <a:lstStyle/>
                    <a:p>
                      <a:r>
                        <a:rPr lang="nl-NL" dirty="0"/>
                        <a:t>15-11</a:t>
                      </a:r>
                    </a:p>
                  </a:txBody>
                  <a:tcPr/>
                </a:tc>
                <a:extLst>
                  <a:ext uri="{0D108BD9-81ED-4DB2-BD59-A6C34878D82A}">
                    <a16:rowId xmlns:a16="http://schemas.microsoft.com/office/drawing/2014/main" val="3390899482"/>
                  </a:ext>
                </a:extLst>
              </a:tr>
              <a:tr h="509800">
                <a:tc>
                  <a:txBody>
                    <a:bodyPr/>
                    <a:lstStyle/>
                    <a:p>
                      <a:r>
                        <a:rPr lang="nl-NL" dirty="0"/>
                        <a:t>2</a:t>
                      </a:r>
                    </a:p>
                  </a:txBody>
                  <a:tcPr/>
                </a:tc>
                <a:tc>
                  <a:txBody>
                    <a:bodyPr/>
                    <a:lstStyle/>
                    <a:p>
                      <a:r>
                        <a:rPr lang="nl-NL" b="0" dirty="0" err="1"/>
                        <a:t>Eco</a:t>
                      </a:r>
                      <a:r>
                        <a:rPr lang="nl-NL" b="0" dirty="0"/>
                        <a:t>-effectief en </a:t>
                      </a:r>
                      <a:r>
                        <a:rPr lang="nl-NL" b="0" dirty="0" err="1"/>
                        <a:t>eco</a:t>
                      </a:r>
                      <a:r>
                        <a:rPr lang="nl-NL" b="0" dirty="0"/>
                        <a:t>-efficiënt</a:t>
                      </a:r>
                    </a:p>
                  </a:txBody>
                  <a:tcPr/>
                </a:tc>
                <a:tc>
                  <a:txBody>
                    <a:bodyPr/>
                    <a:lstStyle/>
                    <a:p>
                      <a:r>
                        <a:rPr lang="nl-NL" dirty="0"/>
                        <a:t>22-11</a:t>
                      </a:r>
                    </a:p>
                  </a:txBody>
                  <a:tcPr/>
                </a:tc>
                <a:extLst>
                  <a:ext uri="{0D108BD9-81ED-4DB2-BD59-A6C34878D82A}">
                    <a16:rowId xmlns:a16="http://schemas.microsoft.com/office/drawing/2014/main" val="3072080638"/>
                  </a:ext>
                </a:extLst>
              </a:tr>
              <a:tr h="355971">
                <a:tc>
                  <a:txBody>
                    <a:bodyPr/>
                    <a:lstStyle/>
                    <a:p>
                      <a:r>
                        <a:rPr lang="nl-NL" b="0" dirty="0"/>
                        <a:t>3</a:t>
                      </a:r>
                    </a:p>
                  </a:txBody>
                  <a:tcPr/>
                </a:tc>
                <a:tc>
                  <a:txBody>
                    <a:bodyPr/>
                    <a:lstStyle/>
                    <a:p>
                      <a:r>
                        <a:rPr lang="nl-NL" b="0" dirty="0"/>
                        <a:t>Biologische cyclus</a:t>
                      </a:r>
                    </a:p>
                  </a:txBody>
                  <a:tcPr/>
                </a:tc>
                <a:tc>
                  <a:txBody>
                    <a:bodyPr/>
                    <a:lstStyle/>
                    <a:p>
                      <a:r>
                        <a:rPr lang="nl-NL" b="0" dirty="0"/>
                        <a:t>29-11</a:t>
                      </a:r>
                    </a:p>
                  </a:txBody>
                  <a:tcPr/>
                </a:tc>
                <a:extLst>
                  <a:ext uri="{0D108BD9-81ED-4DB2-BD59-A6C34878D82A}">
                    <a16:rowId xmlns:a16="http://schemas.microsoft.com/office/drawing/2014/main" val="2063592790"/>
                  </a:ext>
                </a:extLst>
              </a:tr>
              <a:tr h="355971">
                <a:tc>
                  <a:txBody>
                    <a:bodyPr/>
                    <a:lstStyle/>
                    <a:p>
                      <a:r>
                        <a:rPr lang="nl-NL" b="1" dirty="0"/>
                        <a:t>4</a:t>
                      </a:r>
                    </a:p>
                  </a:txBody>
                  <a:tcPr/>
                </a:tc>
                <a:tc>
                  <a:txBody>
                    <a:bodyPr/>
                    <a:lstStyle/>
                    <a:p>
                      <a:r>
                        <a:rPr lang="nl-NL" b="1" dirty="0"/>
                        <a:t>Technologisch cyclus</a:t>
                      </a:r>
                    </a:p>
                  </a:txBody>
                  <a:tcPr/>
                </a:tc>
                <a:tc>
                  <a:txBody>
                    <a:bodyPr/>
                    <a:lstStyle/>
                    <a:p>
                      <a:r>
                        <a:rPr lang="nl-NL" b="1" dirty="0"/>
                        <a:t>6-12</a:t>
                      </a:r>
                    </a:p>
                  </a:txBody>
                  <a:tcPr/>
                </a:tc>
                <a:extLst>
                  <a:ext uri="{0D108BD9-81ED-4DB2-BD59-A6C34878D82A}">
                    <a16:rowId xmlns:a16="http://schemas.microsoft.com/office/drawing/2014/main" val="3447836521"/>
                  </a:ext>
                </a:extLst>
              </a:tr>
              <a:tr h="355971">
                <a:tc>
                  <a:txBody>
                    <a:bodyPr/>
                    <a:lstStyle/>
                    <a:p>
                      <a:r>
                        <a:rPr lang="nl-NL" dirty="0"/>
                        <a:t>5</a:t>
                      </a:r>
                    </a:p>
                  </a:txBody>
                  <a:tcPr/>
                </a:tc>
                <a:tc>
                  <a:txBody>
                    <a:bodyPr/>
                    <a:lstStyle/>
                    <a:p>
                      <a:r>
                        <a:rPr lang="nl-NL" i="1" dirty="0" err="1"/>
                        <a:t>Cradle</a:t>
                      </a:r>
                      <a:r>
                        <a:rPr lang="nl-NL" i="1" dirty="0"/>
                        <a:t> </a:t>
                      </a:r>
                      <a:r>
                        <a:rPr lang="nl-NL" i="1" dirty="0" err="1"/>
                        <a:t>to</a:t>
                      </a:r>
                      <a:r>
                        <a:rPr lang="nl-NL" i="1" dirty="0"/>
                        <a:t> </a:t>
                      </a:r>
                      <a:r>
                        <a:rPr lang="nl-NL" i="1" dirty="0" err="1"/>
                        <a:t>Cradle</a:t>
                      </a:r>
                      <a:r>
                        <a:rPr lang="nl-NL" i="1" dirty="0"/>
                        <a:t> – 1 </a:t>
                      </a:r>
                    </a:p>
                  </a:txBody>
                  <a:tcPr/>
                </a:tc>
                <a:tc>
                  <a:txBody>
                    <a:bodyPr/>
                    <a:lstStyle/>
                    <a:p>
                      <a:r>
                        <a:rPr lang="nl-NL" dirty="0"/>
                        <a:t>13-12</a:t>
                      </a:r>
                    </a:p>
                  </a:txBody>
                  <a:tcPr/>
                </a:tc>
                <a:extLst>
                  <a:ext uri="{0D108BD9-81ED-4DB2-BD59-A6C34878D82A}">
                    <a16:rowId xmlns:a16="http://schemas.microsoft.com/office/drawing/2014/main" val="2280175249"/>
                  </a:ext>
                </a:extLst>
              </a:tr>
              <a:tr h="355971">
                <a:tc>
                  <a:txBody>
                    <a:bodyPr/>
                    <a:lstStyle/>
                    <a:p>
                      <a:r>
                        <a:rPr lang="nl-NL"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err="1"/>
                        <a:t>Cradle</a:t>
                      </a:r>
                      <a:r>
                        <a:rPr lang="nl-NL" i="1" dirty="0"/>
                        <a:t> </a:t>
                      </a:r>
                      <a:r>
                        <a:rPr lang="nl-NL" i="1" dirty="0" err="1"/>
                        <a:t>to</a:t>
                      </a:r>
                      <a:r>
                        <a:rPr lang="nl-NL" i="1" dirty="0"/>
                        <a:t> </a:t>
                      </a:r>
                      <a:r>
                        <a:rPr lang="nl-NL" i="1" dirty="0" err="1"/>
                        <a:t>Cradle</a:t>
                      </a:r>
                      <a:r>
                        <a:rPr lang="nl-NL" i="1" dirty="0"/>
                        <a:t> –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20-12</a:t>
                      </a:r>
                    </a:p>
                  </a:txBody>
                  <a:tcPr/>
                </a:tc>
                <a:extLst>
                  <a:ext uri="{0D108BD9-81ED-4DB2-BD59-A6C34878D82A}">
                    <a16:rowId xmlns:a16="http://schemas.microsoft.com/office/drawing/2014/main" val="3297281177"/>
                  </a:ext>
                </a:extLst>
              </a:tr>
              <a:tr h="355971">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Biobased</a:t>
                      </a:r>
                      <a:r>
                        <a:rPr lang="nl-NL" dirty="0"/>
                        <a:t> economie</a:t>
                      </a:r>
                    </a:p>
                  </a:txBody>
                  <a:tcPr/>
                </a:tc>
                <a:tc>
                  <a:txBody>
                    <a:bodyPr/>
                    <a:lstStyle/>
                    <a:p>
                      <a:r>
                        <a:rPr lang="nl-NL" dirty="0"/>
                        <a:t>10-01</a:t>
                      </a:r>
                    </a:p>
                  </a:txBody>
                  <a:tcPr/>
                </a:tc>
                <a:extLst>
                  <a:ext uri="{0D108BD9-81ED-4DB2-BD59-A6C34878D82A}">
                    <a16:rowId xmlns:a16="http://schemas.microsoft.com/office/drawing/2014/main" val="3263428967"/>
                  </a:ext>
                </a:extLst>
              </a:tr>
              <a:tr h="355971">
                <a:tc>
                  <a:txBody>
                    <a:bodyPr/>
                    <a:lstStyle/>
                    <a:p>
                      <a:r>
                        <a:rPr lang="nl-NL" dirty="0"/>
                        <a:t>8</a:t>
                      </a:r>
                    </a:p>
                  </a:txBody>
                  <a:tcPr/>
                </a:tc>
                <a:tc>
                  <a:txBody>
                    <a:bodyPr/>
                    <a:lstStyle/>
                    <a:p>
                      <a:r>
                        <a:rPr lang="nl-NL" dirty="0"/>
                        <a:t>‘Groene’ economieën </a:t>
                      </a:r>
                    </a:p>
                  </a:txBody>
                  <a:tcPr/>
                </a:tc>
                <a:tc>
                  <a:txBody>
                    <a:bodyPr/>
                    <a:lstStyle/>
                    <a:p>
                      <a:r>
                        <a:rPr lang="nl-NL" dirty="0"/>
                        <a:t>17-01</a:t>
                      </a:r>
                    </a:p>
                  </a:txBody>
                  <a:tcPr/>
                </a:tc>
                <a:extLst>
                  <a:ext uri="{0D108BD9-81ED-4DB2-BD59-A6C34878D82A}">
                    <a16:rowId xmlns:a16="http://schemas.microsoft.com/office/drawing/2014/main" val="3065796129"/>
                  </a:ext>
                </a:extLst>
              </a:tr>
              <a:tr h="355971">
                <a:tc>
                  <a:txBody>
                    <a:bodyPr/>
                    <a:lstStyle/>
                    <a:p>
                      <a:r>
                        <a:rPr lang="nl-NL" dirty="0"/>
                        <a:t>9</a:t>
                      </a:r>
                    </a:p>
                  </a:txBody>
                  <a:tcPr/>
                </a:tc>
                <a:tc>
                  <a:txBody>
                    <a:bodyPr/>
                    <a:lstStyle/>
                    <a:p>
                      <a:r>
                        <a:rPr lang="nl-NL" dirty="0"/>
                        <a:t>Herhaling</a:t>
                      </a:r>
                    </a:p>
                  </a:txBody>
                  <a:tcPr/>
                </a:tc>
                <a:tc>
                  <a:txBody>
                    <a:bodyPr/>
                    <a:lstStyle/>
                    <a:p>
                      <a:r>
                        <a:rPr lang="nl-NL" dirty="0"/>
                        <a:t>24-01</a:t>
                      </a:r>
                    </a:p>
                  </a:txBody>
                  <a:tcPr/>
                </a:tc>
                <a:extLst>
                  <a:ext uri="{0D108BD9-81ED-4DB2-BD59-A6C34878D82A}">
                    <a16:rowId xmlns:a16="http://schemas.microsoft.com/office/drawing/2014/main" val="342935320"/>
                  </a:ext>
                </a:extLst>
              </a:tr>
              <a:tr h="355971">
                <a:tc>
                  <a:txBody>
                    <a:bodyPr/>
                    <a:lstStyle/>
                    <a:p>
                      <a:r>
                        <a:rPr lang="nl-NL" dirty="0"/>
                        <a:t>10</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1833824953"/>
                  </a:ext>
                </a:extLst>
              </a:tr>
            </a:tbl>
          </a:graphicData>
        </a:graphic>
      </p:graphicFrame>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a:cxnSpLocks/>
          </p:cNvCxnSpPr>
          <p:nvPr/>
        </p:nvCxnSpPr>
        <p:spPr>
          <a:xfrm>
            <a:off x="212723" y="4111419"/>
            <a:ext cx="674271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7620941" y="974955"/>
            <a:ext cx="4019701" cy="458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7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3">
            <a:extLst>
              <a:ext uri="{FF2B5EF4-FFF2-40B4-BE49-F238E27FC236}">
                <a16:creationId xmlns:a16="http://schemas.microsoft.com/office/drawing/2014/main" id="{C751A102-184A-4E98-8DC1-E3C8A15832A4}"/>
              </a:ext>
            </a:extLst>
          </p:cNvPr>
          <p:cNvPicPr>
            <a:picLocks noGrp="1" noChangeAspect="1"/>
          </p:cNvPicPr>
          <p:nvPr>
            <p:ph type="pic" sz="quarter" idx="14"/>
          </p:nvPr>
        </p:nvPicPr>
        <p:blipFill rotWithShape="1">
          <a:blip r:embed="rId2"/>
          <a:srcRect l="7900" r="7901" b="1"/>
          <a:stretch/>
        </p:blipFill>
        <p:spPr>
          <a:xfrm>
            <a:off x="371475" y="1213572"/>
            <a:ext cx="2290082" cy="1584353"/>
          </a:xfrm>
          <a:prstGeom prst="rect">
            <a:avLst/>
          </a:prstGeom>
          <a:noFill/>
        </p:spPr>
      </p:pic>
      <p:sp>
        <p:nvSpPr>
          <p:cNvPr id="4" name="Tijdelijke aanduiding voor tekst 3">
            <a:extLst>
              <a:ext uri="{FF2B5EF4-FFF2-40B4-BE49-F238E27FC236}">
                <a16:creationId xmlns:a16="http://schemas.microsoft.com/office/drawing/2014/main" id="{91FE07F5-4FDF-4526-8EAB-F1AAF340E4D9}"/>
              </a:ext>
            </a:extLst>
          </p:cNvPr>
          <p:cNvSpPr>
            <a:spLocks noGrp="1"/>
          </p:cNvSpPr>
          <p:nvPr>
            <p:ph type="body" sz="quarter" idx="13"/>
          </p:nvPr>
        </p:nvSpPr>
        <p:spPr>
          <a:xfrm>
            <a:off x="6175376" y="1700212"/>
            <a:ext cx="4823846" cy="4429125"/>
          </a:xfrm>
        </p:spPr>
        <p:txBody>
          <a:bodyPr>
            <a:normAutofit/>
          </a:bodyPr>
          <a:lstStyle/>
          <a:p>
            <a:pPr>
              <a:buFont typeface="Wingdings" panose="05000000000000000000" pitchFamily="2" charset="2"/>
              <a:buChar char="ü"/>
            </a:pPr>
            <a:r>
              <a:rPr lang="nl-NL" sz="1800" dirty="0"/>
              <a:t>Je kan vier biologische cycli uit de natuur.</a:t>
            </a:r>
          </a:p>
          <a:p>
            <a:pPr>
              <a:buFont typeface="Wingdings" panose="05000000000000000000" pitchFamily="2" charset="2"/>
              <a:buChar char="ü"/>
            </a:pPr>
            <a:r>
              <a:rPr lang="nl-NL" dirty="0"/>
              <a:t>Je kan uitleggen waarom het van belang is gifvrije producten te produceren</a:t>
            </a:r>
            <a:endParaRPr lang="nl-NL" sz="1800" dirty="0"/>
          </a:p>
          <a:p>
            <a:pPr>
              <a:buFont typeface="Wingdings" panose="05000000000000000000" pitchFamily="2" charset="2"/>
              <a:buChar char="ü"/>
            </a:pPr>
            <a:r>
              <a:rPr lang="nl-NL" sz="1800" dirty="0"/>
              <a:t>Je kan twee voorbeelden van biologische cyclussen uit de economie</a:t>
            </a:r>
          </a:p>
        </p:txBody>
      </p:sp>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a:xfrm>
            <a:off x="371476" y="296863"/>
            <a:ext cx="11437745" cy="1160403"/>
          </a:xfrm>
        </p:spPr>
        <p:txBody>
          <a:bodyPr anchor="t">
            <a:normAutofit/>
          </a:bodyPr>
          <a:lstStyle/>
          <a:p>
            <a:r>
              <a:rPr lang="nl-NL" dirty="0"/>
              <a:t>Vorige week</a:t>
            </a:r>
          </a:p>
        </p:txBody>
      </p:sp>
      <p:pic>
        <p:nvPicPr>
          <p:cNvPr id="10" name="Picture 2" descr="biocyclus2">
            <a:extLst>
              <a:ext uri="{FF2B5EF4-FFF2-40B4-BE49-F238E27FC236}">
                <a16:creationId xmlns:a16="http://schemas.microsoft.com/office/drawing/2014/main" id="{91007CA4-51EB-498F-BA76-F3F6C2EE1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3186138"/>
            <a:ext cx="3189705" cy="23922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rigema">
            <a:extLst>
              <a:ext uri="{FF2B5EF4-FFF2-40B4-BE49-F238E27FC236}">
                <a16:creationId xmlns:a16="http://schemas.microsoft.com/office/drawing/2014/main" id="{2003BEF9-153A-4754-AADF-F3E2DC5E8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507" y="1279583"/>
            <a:ext cx="2865889" cy="2149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89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p:txBody>
          <a:bodyPr/>
          <a:lstStyle/>
          <a:p>
            <a:pPr>
              <a:buFont typeface="Wingdings" panose="05000000000000000000" pitchFamily="2" charset="2"/>
              <a:buChar char="q"/>
            </a:pPr>
            <a:r>
              <a:rPr lang="nl-NL" sz="1800" dirty="0"/>
              <a:t>Je weet hoe materialen circuleren in de circulaire economie</a:t>
            </a:r>
          </a:p>
          <a:p>
            <a:pPr>
              <a:buFont typeface="Wingdings" panose="05000000000000000000" pitchFamily="2" charset="2"/>
              <a:buChar char="q"/>
            </a:pPr>
            <a:r>
              <a:rPr lang="nl-NL" sz="1800" dirty="0"/>
              <a:t>Je weet wat een techno-cycli is</a:t>
            </a:r>
          </a:p>
          <a:p>
            <a:pPr>
              <a:buFont typeface="Wingdings" panose="05000000000000000000" pitchFamily="2" charset="2"/>
              <a:buChar char="q"/>
            </a:pPr>
            <a:r>
              <a:rPr lang="nl-NL" dirty="0"/>
              <a:t>Je kan uitleggen wat het voordeel is van het in huren van een ‘dienst’</a:t>
            </a:r>
            <a:endParaRPr lang="nl-NL" sz="1800" dirty="0"/>
          </a:p>
          <a:p>
            <a:pPr>
              <a:buFont typeface="Wingdings" panose="05000000000000000000" pitchFamily="2" charset="2"/>
              <a:buChar char="q"/>
            </a:pPr>
            <a:r>
              <a:rPr lang="nl-NL" dirty="0"/>
              <a:t>Je weet wat het effect is van het scheiden van biologische en technologische cyclussen op de economie</a:t>
            </a:r>
          </a:p>
          <a:p>
            <a:pPr marL="0" indent="0">
              <a:buNone/>
            </a:pPr>
            <a:endParaRPr lang="nl-NL" sz="1800" dirty="0"/>
          </a:p>
          <a:p>
            <a:pPr marL="0" indent="0">
              <a:buNone/>
            </a:pPr>
            <a:endParaRPr lang="nl-NL" sz="1800" dirty="0"/>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4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FB7D2-BDD2-44FD-9DD4-10029F3908A5}"/>
              </a:ext>
            </a:extLst>
          </p:cNvPr>
          <p:cNvSpPr>
            <a:spLocks noGrp="1"/>
          </p:cNvSpPr>
          <p:nvPr>
            <p:ph type="title"/>
          </p:nvPr>
        </p:nvSpPr>
        <p:spPr>
          <a:xfrm>
            <a:off x="609601" y="273050"/>
            <a:ext cx="4011084" cy="432803"/>
          </a:xfrm>
        </p:spPr>
        <p:txBody>
          <a:bodyPr/>
          <a:lstStyle/>
          <a:p>
            <a:r>
              <a:rPr lang="nl-NL" sz="2400" dirty="0"/>
              <a:t>Gesloten kringloop</a:t>
            </a:r>
          </a:p>
        </p:txBody>
      </p:sp>
      <p:sp>
        <p:nvSpPr>
          <p:cNvPr id="4" name="Tijdelijke aanduiding voor tekst 3">
            <a:extLst>
              <a:ext uri="{FF2B5EF4-FFF2-40B4-BE49-F238E27FC236}">
                <a16:creationId xmlns:a16="http://schemas.microsoft.com/office/drawing/2014/main" id="{35329AA4-5F27-4105-B868-1F15ED7E9951}"/>
              </a:ext>
            </a:extLst>
          </p:cNvPr>
          <p:cNvSpPr>
            <a:spLocks noGrp="1"/>
          </p:cNvSpPr>
          <p:nvPr>
            <p:ph type="body" sz="half" idx="2"/>
          </p:nvPr>
        </p:nvSpPr>
        <p:spPr>
          <a:xfrm>
            <a:off x="609600" y="1035284"/>
            <a:ext cx="11496282" cy="1097846"/>
          </a:xfrm>
        </p:spPr>
        <p:txBody>
          <a:bodyPr>
            <a:normAutofit/>
          </a:bodyPr>
          <a:lstStyle/>
          <a:p>
            <a:pPr algn="l" fontAlgn="base"/>
            <a:r>
              <a:rPr lang="nl-NL" sz="1800" b="0" i="0" dirty="0">
                <a:solidFill>
                  <a:srgbClr val="444444"/>
                </a:solidFill>
                <a:effectLst/>
              </a:rPr>
              <a:t>In een circulaire economie worden materiaalkringlopen gesloten naar het voorbeeld van een ecosysteem. </a:t>
            </a:r>
          </a:p>
          <a:p>
            <a:pPr algn="l" fontAlgn="base"/>
            <a:endParaRPr lang="nl-NL" sz="1800" b="1" i="0" dirty="0">
              <a:solidFill>
                <a:srgbClr val="444444"/>
              </a:solidFill>
              <a:effectLst/>
            </a:endParaRPr>
          </a:p>
          <a:p>
            <a:pPr algn="l" fontAlgn="base"/>
            <a:r>
              <a:rPr lang="nl-NL" sz="1800" b="0" i="0" dirty="0">
                <a:solidFill>
                  <a:srgbClr val="444444"/>
                </a:solidFill>
                <a:effectLst/>
              </a:rPr>
              <a:t>Toxische stoffen worden niet meer gebruikt en reststromen worden gescheiden in een </a:t>
            </a:r>
            <a:r>
              <a:rPr lang="nl-NL" sz="1800" b="1" i="0" dirty="0">
                <a:solidFill>
                  <a:srgbClr val="444444"/>
                </a:solidFill>
                <a:effectLst/>
              </a:rPr>
              <a:t>biologische</a:t>
            </a:r>
            <a:r>
              <a:rPr lang="nl-NL" sz="1800" b="0" i="0" dirty="0">
                <a:solidFill>
                  <a:srgbClr val="444444"/>
                </a:solidFill>
                <a:effectLst/>
              </a:rPr>
              <a:t> en een </a:t>
            </a:r>
            <a:r>
              <a:rPr lang="nl-NL" sz="1800" b="1" i="0" dirty="0">
                <a:solidFill>
                  <a:srgbClr val="444444"/>
                </a:solidFill>
                <a:effectLst/>
              </a:rPr>
              <a:t>technische kringloop</a:t>
            </a:r>
            <a:r>
              <a:rPr lang="nl-NL" sz="1800" b="0" i="0" dirty="0">
                <a:solidFill>
                  <a:srgbClr val="444444"/>
                </a:solidFill>
                <a:effectLst/>
              </a:rPr>
              <a:t>.</a:t>
            </a:r>
          </a:p>
          <a:p>
            <a:endParaRPr lang="nl-NL" dirty="0"/>
          </a:p>
        </p:txBody>
      </p:sp>
      <p:pic>
        <p:nvPicPr>
          <p:cNvPr id="6" name="Picture 2" descr="Asset Care Return of Premium – Fridays with Fisher">
            <a:hlinkClick r:id="" action="ppaction://noaction"/>
            <a:extLst>
              <a:ext uri="{FF2B5EF4-FFF2-40B4-BE49-F238E27FC236}">
                <a16:creationId xmlns:a16="http://schemas.microsoft.com/office/drawing/2014/main" id="{48E08823-91F1-4855-944D-DE0D438BE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9678" y="5760154"/>
            <a:ext cx="1246204" cy="10978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2c kringloop">
            <a:extLst>
              <a:ext uri="{FF2B5EF4-FFF2-40B4-BE49-F238E27FC236}">
                <a16:creationId xmlns:a16="http://schemas.microsoft.com/office/drawing/2014/main" id="{5949B5B9-A864-4C68-8246-80AB59DD25B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71135" y="2512022"/>
            <a:ext cx="10188542" cy="430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8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FA46613-E5BA-4F40-9ADD-21964A58405C}"/>
              </a:ext>
            </a:extLst>
          </p:cNvPr>
          <p:cNvSpPr>
            <a:spLocks noGrp="1"/>
          </p:cNvSpPr>
          <p:nvPr>
            <p:ph type="title"/>
          </p:nvPr>
        </p:nvSpPr>
        <p:spPr/>
        <p:txBody>
          <a:bodyPr/>
          <a:lstStyle/>
          <a:p>
            <a:pPr algn="ctr"/>
            <a:r>
              <a:rPr lang="nl-NL" dirty="0"/>
              <a:t>Technische kringloop</a:t>
            </a:r>
          </a:p>
        </p:txBody>
      </p:sp>
      <p:pic>
        <p:nvPicPr>
          <p:cNvPr id="5" name="Tijdelijke aanduiding voor inhoud 4">
            <a:hlinkClick r:id="rId3"/>
            <a:extLst>
              <a:ext uri="{FF2B5EF4-FFF2-40B4-BE49-F238E27FC236}">
                <a16:creationId xmlns:a16="http://schemas.microsoft.com/office/drawing/2014/main" id="{9C81E2A5-B60A-46F2-AC4D-DA47BFE66009}"/>
              </a:ext>
            </a:extLst>
          </p:cNvPr>
          <p:cNvPicPr>
            <a:picLocks noGrp="1" noChangeAspect="1"/>
          </p:cNvPicPr>
          <p:nvPr>
            <p:ph idx="1"/>
          </p:nvPr>
        </p:nvPicPr>
        <p:blipFill>
          <a:blip r:embed="rId4"/>
          <a:stretch>
            <a:fillRect/>
          </a:stretch>
        </p:blipFill>
        <p:spPr>
          <a:xfrm>
            <a:off x="2177466" y="1457266"/>
            <a:ext cx="6496050" cy="4610100"/>
          </a:xfrm>
          <a:prstGeom prst="rect">
            <a:avLst/>
          </a:prstGeom>
        </p:spPr>
      </p:pic>
    </p:spTree>
    <p:extLst>
      <p:ext uri="{BB962C8B-B14F-4D97-AF65-F5344CB8AC3E}">
        <p14:creationId xmlns:p14="http://schemas.microsoft.com/office/powerpoint/2010/main" val="250395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van een bureaustoel</a:t>
            </a:r>
          </a:p>
        </p:txBody>
      </p:sp>
      <p:pic>
        <p:nvPicPr>
          <p:cNvPr id="5" name="Tijdelijke aanduiding voor inhoud 4">
            <a:extLst>
              <a:ext uri="{FF2B5EF4-FFF2-40B4-BE49-F238E27FC236}">
                <a16:creationId xmlns:a16="http://schemas.microsoft.com/office/drawing/2014/main" id="{37B99A43-6AE1-48FA-86CC-911DF3025722}"/>
              </a:ext>
            </a:extLst>
          </p:cNvPr>
          <p:cNvPicPr>
            <a:picLocks noGrp="1" noChangeAspect="1"/>
          </p:cNvPicPr>
          <p:nvPr>
            <p:ph idx="1"/>
          </p:nvPr>
        </p:nvPicPr>
        <p:blipFill>
          <a:blip r:embed="rId3"/>
          <a:stretch>
            <a:fillRect/>
          </a:stretch>
        </p:blipFill>
        <p:spPr>
          <a:xfrm>
            <a:off x="2297781" y="1127049"/>
            <a:ext cx="7596437" cy="4603901"/>
          </a:xfrm>
          <a:prstGeom prst="rect">
            <a:avLst/>
          </a:prstGeom>
        </p:spPr>
      </p:pic>
    </p:spTree>
    <p:extLst>
      <p:ext uri="{BB962C8B-B14F-4D97-AF65-F5344CB8AC3E}">
        <p14:creationId xmlns:p14="http://schemas.microsoft.com/office/powerpoint/2010/main" val="337838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466750"/>
            <a:ext cx="4011084" cy="1162050"/>
          </a:xfrm>
        </p:spPr>
        <p:txBody>
          <a:bodyPr>
            <a:normAutofit/>
          </a:bodyPr>
          <a:lstStyle/>
          <a:p>
            <a:r>
              <a:rPr lang="nl-NL" sz="2400" dirty="0"/>
              <a:t>Circulaire economie</a:t>
            </a:r>
            <a:br>
              <a:rPr lang="nl-NL" sz="2400" dirty="0"/>
            </a:br>
            <a:r>
              <a:rPr lang="nl-NL" sz="2400" dirty="0"/>
              <a:t>Diensten</a:t>
            </a:r>
          </a:p>
        </p:txBody>
      </p:sp>
      <p:sp>
        <p:nvSpPr>
          <p:cNvPr id="3" name="Tijdelijke aanduiding voor inhoud 2">
            <a:extLst>
              <a:ext uri="{FF2B5EF4-FFF2-40B4-BE49-F238E27FC236}">
                <a16:creationId xmlns:a16="http://schemas.microsoft.com/office/drawing/2014/main" id="{910838D8-164B-44D3-8B6E-E482E582EE8E}"/>
              </a:ext>
            </a:extLst>
          </p:cNvPr>
          <p:cNvSpPr>
            <a:spLocks noGrp="1"/>
          </p:cNvSpPr>
          <p:nvPr>
            <p:ph idx="1"/>
          </p:nvPr>
        </p:nvSpPr>
        <p:spPr>
          <a:xfrm>
            <a:off x="4766733" y="273051"/>
            <a:ext cx="7089907" cy="5853113"/>
          </a:xfrm>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09601" y="1628800"/>
            <a:ext cx="6072554" cy="4956149"/>
          </a:xfrm>
        </p:spPr>
        <p:txBody>
          <a:bodyPr>
            <a:noAutofit/>
          </a:bodyPr>
          <a:lstStyle/>
          <a:p>
            <a:r>
              <a:rPr lang="nl-NL" sz="1800" b="1" dirty="0"/>
              <a:t>Expert groepen</a:t>
            </a:r>
            <a:endParaRPr lang="nl-NL" sz="1800" b="1" dirty="0">
              <a:solidFill>
                <a:srgbClr val="0D2B0C"/>
              </a:solidFill>
              <a:effectLst/>
              <a:ea typeface="Times New Roman" panose="02020603050405020304" pitchFamily="18" charset="0"/>
            </a:endParaRPr>
          </a:p>
          <a:p>
            <a:pPr>
              <a:lnSpc>
                <a:spcPct val="107000"/>
              </a:lnSpc>
              <a:spcAft>
                <a:spcPts val="800"/>
              </a:spcAft>
            </a:pPr>
            <a:r>
              <a:rPr lang="nl-NL" sz="1800" b="1" dirty="0">
                <a:latin typeface="+mn-lt"/>
                <a:cs typeface="+mn-cs"/>
              </a:rPr>
              <a:t>Hoe: </a:t>
            </a:r>
            <a:r>
              <a:rPr lang="nl-NL" sz="1800" dirty="0">
                <a:latin typeface="+mn-lt"/>
                <a:cs typeface="+mn-cs"/>
              </a:rPr>
              <a:t>Individueel</a:t>
            </a:r>
            <a:br>
              <a:rPr lang="nl-NL" sz="1800" dirty="0">
                <a:latin typeface="+mn-lt"/>
                <a:cs typeface="+mn-cs"/>
              </a:rPr>
            </a:br>
            <a:r>
              <a:rPr lang="nl-NL" sz="1800" b="1" dirty="0">
                <a:latin typeface="+mn-lt"/>
                <a:cs typeface="+mn-cs"/>
              </a:rPr>
              <a:t>Hulp: </a:t>
            </a:r>
            <a:r>
              <a:rPr lang="nl-NL" sz="1800" dirty="0">
                <a:latin typeface="+mn-lt"/>
                <a:cs typeface="+mn-cs"/>
              </a:rPr>
              <a:t>internet, kennis uit je omgeving</a:t>
            </a:r>
            <a:br>
              <a:rPr lang="nl-NL" sz="1800" dirty="0">
                <a:latin typeface="+mn-lt"/>
                <a:cs typeface="+mn-cs"/>
              </a:rPr>
            </a:br>
            <a:r>
              <a:rPr lang="nl-NL" sz="1800" b="1" dirty="0">
                <a:latin typeface="+mn-lt"/>
                <a:cs typeface="+mn-cs"/>
              </a:rPr>
              <a:t>Uitkomst: </a:t>
            </a:r>
            <a:r>
              <a:rPr lang="nl-NL" sz="1800" dirty="0">
                <a:latin typeface="+mn-lt"/>
                <a:cs typeface="+mn-cs"/>
              </a:rPr>
              <a:t>Kennis en informatie over producten die je kan leasen</a:t>
            </a:r>
            <a:br>
              <a:rPr lang="nl-NL" sz="1800" dirty="0">
                <a:latin typeface="+mn-lt"/>
                <a:cs typeface="+mn-cs"/>
              </a:rPr>
            </a:br>
            <a:r>
              <a:rPr lang="nl-NL" sz="1800" b="1" dirty="0">
                <a:latin typeface="+mn-lt"/>
                <a:cs typeface="+mn-cs"/>
              </a:rPr>
              <a:t>Tijd: </a:t>
            </a:r>
            <a:r>
              <a:rPr lang="nl-NL" sz="1800" dirty="0">
                <a:latin typeface="+mn-lt"/>
                <a:cs typeface="+mn-cs"/>
              </a:rPr>
              <a:t>10 minuten</a:t>
            </a:r>
            <a:br>
              <a:rPr lang="nl-NL" sz="1800" dirty="0">
                <a:latin typeface="+mn-lt"/>
                <a:cs typeface="+mn-cs"/>
              </a:rPr>
            </a:br>
            <a:r>
              <a:rPr lang="nl-NL" sz="1800" b="1" dirty="0">
                <a:latin typeface="+mn-lt"/>
                <a:cs typeface="+mn-cs"/>
              </a:rPr>
              <a:t>Wat: </a:t>
            </a:r>
            <a:r>
              <a:rPr lang="nl-NL" sz="1800" dirty="0">
                <a:latin typeface="+mn-lt"/>
                <a:cs typeface="+mn-cs"/>
              </a:rPr>
              <a:t>Beantwoord voor jezelf de volgende vragen</a:t>
            </a:r>
          </a:p>
          <a:p>
            <a:pPr marL="285750" indent="-285750">
              <a:lnSpc>
                <a:spcPct val="107000"/>
              </a:lnSpc>
              <a:spcAft>
                <a:spcPts val="800"/>
              </a:spcAft>
              <a:buFont typeface="Wingdings" panose="05000000000000000000" pitchFamily="2" charset="2"/>
              <a:buChar char="§"/>
            </a:pPr>
            <a:r>
              <a:rPr lang="nl-NL" sz="1800" b="1" dirty="0">
                <a:latin typeface="+mn-lt"/>
                <a:cs typeface="+mn-cs"/>
              </a:rPr>
              <a:t> </a:t>
            </a:r>
            <a:r>
              <a:rPr lang="nl-NL" sz="1800" dirty="0">
                <a:latin typeface="+mn-lt"/>
                <a:cs typeface="+mn-cs"/>
              </a:rPr>
              <a:t>Voor</a:t>
            </a:r>
            <a:r>
              <a:rPr lang="nl-NL" sz="1800" b="1" dirty="0">
                <a:latin typeface="+mn-lt"/>
                <a:cs typeface="+mn-cs"/>
              </a:rPr>
              <a:t> </a:t>
            </a:r>
            <a:r>
              <a:rPr lang="nl-NL" sz="1800" dirty="0"/>
              <a:t>welke ‘dienst’ zou jij leasen (via de leverancier)  willen overwegen?</a:t>
            </a:r>
          </a:p>
          <a:p>
            <a:pPr marL="285750" indent="-285750">
              <a:lnSpc>
                <a:spcPct val="107000"/>
              </a:lnSpc>
              <a:spcAft>
                <a:spcPts val="800"/>
              </a:spcAft>
              <a:buFont typeface="Wingdings" panose="05000000000000000000" pitchFamily="2" charset="2"/>
              <a:buChar char="§"/>
            </a:pPr>
            <a:r>
              <a:rPr lang="nl-NL" sz="1800" dirty="0"/>
              <a:t>Waarom deze toepassingen?</a:t>
            </a:r>
          </a:p>
          <a:p>
            <a:pPr marL="285750" indent="-285750">
              <a:buFont typeface="Wingdings" panose="05000000000000000000" pitchFamily="2" charset="2"/>
              <a:buChar char="§"/>
            </a:pPr>
            <a:r>
              <a:rPr lang="nl-NL" sz="1800" dirty="0"/>
              <a:t>Wat voor bedrag moet je hier voor betalen?</a:t>
            </a:r>
            <a:br>
              <a:rPr lang="nl-NL" sz="1800" dirty="0"/>
            </a:br>
            <a:r>
              <a:rPr lang="nl-NL" sz="1800" dirty="0"/>
              <a:t>(per jaar/maand/week of dag)</a:t>
            </a:r>
          </a:p>
          <a:p>
            <a:pPr>
              <a:lnSpc>
                <a:spcPct val="107000"/>
              </a:lnSpc>
              <a:spcAft>
                <a:spcPts val="800"/>
              </a:spcAft>
            </a:pPr>
            <a:endParaRPr lang="nl-NL" sz="1800" dirty="0">
              <a:effectLst/>
              <a:ea typeface="Calibri" panose="020F0502020204030204" pitchFamily="34" charset="0"/>
            </a:endParaRPr>
          </a:p>
          <a:p>
            <a:endParaRPr lang="nl-NL" sz="1800" b="1" dirty="0"/>
          </a:p>
          <a:p>
            <a:endParaRPr lang="nl-NL" sz="1800" b="1" dirty="0"/>
          </a:p>
          <a:p>
            <a:endParaRPr lang="nl-NL" sz="1800" dirty="0"/>
          </a:p>
        </p:txBody>
      </p:sp>
      <p:pic>
        <p:nvPicPr>
          <p:cNvPr id="7" name="Afbeelding 6">
            <a:extLst>
              <a:ext uri="{FF2B5EF4-FFF2-40B4-BE49-F238E27FC236}">
                <a16:creationId xmlns:a16="http://schemas.microsoft.com/office/drawing/2014/main" id="{E58799BF-BE4D-4024-B2F1-C51D7D7A377A}"/>
              </a:ext>
            </a:extLst>
          </p:cNvPr>
          <p:cNvPicPr>
            <a:picLocks noChangeAspect="1"/>
          </p:cNvPicPr>
          <p:nvPr/>
        </p:nvPicPr>
        <p:blipFill rotWithShape="1">
          <a:blip r:embed="rId3"/>
          <a:srcRect l="27397" t="24691" r="50334" b="5390"/>
          <a:stretch/>
        </p:blipFill>
        <p:spPr>
          <a:xfrm>
            <a:off x="7043238" y="1424835"/>
            <a:ext cx="4539161" cy="4008329"/>
          </a:xfrm>
          <a:prstGeom prst="rect">
            <a:avLst/>
          </a:prstGeom>
        </p:spPr>
      </p:pic>
    </p:spTree>
    <p:extLst>
      <p:ext uri="{BB962C8B-B14F-4D97-AF65-F5344CB8AC3E}">
        <p14:creationId xmlns:p14="http://schemas.microsoft.com/office/powerpoint/2010/main" val="30305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Yuverta doet dit ook met hun printers</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9656" y="1124744"/>
            <a:ext cx="7210697" cy="4929188"/>
          </a:xfrm>
        </p:spPr>
      </p:pic>
    </p:spTree>
    <p:extLst>
      <p:ext uri="{BB962C8B-B14F-4D97-AF65-F5344CB8AC3E}">
        <p14:creationId xmlns:p14="http://schemas.microsoft.com/office/powerpoint/2010/main" val="316870702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926</Words>
  <Application>Microsoft Office PowerPoint</Application>
  <PresentationFormat>Breedbeeld</PresentationFormat>
  <Paragraphs>113</Paragraphs>
  <Slides>13</Slides>
  <Notes>10</Notes>
  <HiddenSlides>0</HiddenSlides>
  <MMClips>1</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13</vt:i4>
      </vt:variant>
    </vt:vector>
  </HeadingPairs>
  <TitlesOfParts>
    <vt:vector size="21" baseType="lpstr">
      <vt:lpstr>Arial</vt:lpstr>
      <vt:lpstr>Arial Black</vt:lpstr>
      <vt:lpstr>Calibri</vt:lpstr>
      <vt:lpstr>Calibri Light</vt:lpstr>
      <vt:lpstr>Open Sans</vt:lpstr>
      <vt:lpstr>Wingdings</vt:lpstr>
      <vt:lpstr>Kantoorthema</vt:lpstr>
      <vt:lpstr>ThemaYuverta</vt:lpstr>
      <vt:lpstr>Circulaire economie</vt:lpstr>
      <vt:lpstr>Periode overzicht</vt:lpstr>
      <vt:lpstr>Vorige week</vt:lpstr>
      <vt:lpstr>Vandaag</vt:lpstr>
      <vt:lpstr>Gesloten kringloop</vt:lpstr>
      <vt:lpstr>Technische kringloop</vt:lpstr>
      <vt:lpstr>Voorbeeld van een bureaustoel</vt:lpstr>
      <vt:lpstr>Circulaire economie Diensten</vt:lpstr>
      <vt:lpstr>Yuverta doet dit ook met hun printers</vt:lpstr>
      <vt:lpstr>PowerPoint-presentatie</vt:lpstr>
      <vt:lpstr>Circulaire economie</vt:lpstr>
      <vt:lpstr>Circulaire economie Biologische &amp; techno-cycli</vt:lpstr>
      <vt:lpstr>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2021-11-30T11:41:18Z</dcterms:created>
  <dcterms:modified xsi:type="dcterms:W3CDTF">2021-11-30T12:01:41Z</dcterms:modified>
</cp:coreProperties>
</file>